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76" r:id="rId3"/>
    <p:sldId id="284" r:id="rId4"/>
    <p:sldId id="280" r:id="rId5"/>
    <p:sldId id="285" r:id="rId6"/>
    <p:sldId id="271" r:id="rId7"/>
    <p:sldId id="267" r:id="rId8"/>
    <p:sldId id="264" r:id="rId9"/>
    <p:sldId id="283" r:id="rId10"/>
    <p:sldId id="261" r:id="rId11"/>
    <p:sldId id="260" r:id="rId12"/>
    <p:sldId id="258" r:id="rId13"/>
    <p:sldId id="259" r:id="rId14"/>
    <p:sldId id="262" r:id="rId15"/>
    <p:sldId id="281" r:id="rId16"/>
    <p:sldId id="282" r:id="rId17"/>
    <p:sldId id="269" r:id="rId18"/>
    <p:sldId id="275"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9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363A0D-B318-4E87-BF66-87A1BC144428}" type="datetimeFigureOut">
              <a:rPr lang="en-US" smtClean="0"/>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70AB9D-8406-458A-865D-A8B3579182D3}" type="slidenum">
              <a:rPr lang="en-US" smtClean="0"/>
              <a:t>‹#›</a:t>
            </a:fld>
            <a:endParaRPr lang="en-US" dirty="0"/>
          </a:p>
        </p:txBody>
      </p:sp>
    </p:spTree>
    <p:extLst>
      <p:ext uri="{BB962C8B-B14F-4D97-AF65-F5344CB8AC3E}">
        <p14:creationId xmlns:p14="http://schemas.microsoft.com/office/powerpoint/2010/main" val="67680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63A0D-B318-4E87-BF66-87A1BC144428}" type="datetimeFigureOut">
              <a:rPr lang="en-US" smtClean="0"/>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70AB9D-8406-458A-865D-A8B3579182D3}" type="slidenum">
              <a:rPr lang="en-US" smtClean="0"/>
              <a:t>‹#›</a:t>
            </a:fld>
            <a:endParaRPr lang="en-US" dirty="0"/>
          </a:p>
        </p:txBody>
      </p:sp>
    </p:spTree>
    <p:extLst>
      <p:ext uri="{BB962C8B-B14F-4D97-AF65-F5344CB8AC3E}">
        <p14:creationId xmlns:p14="http://schemas.microsoft.com/office/powerpoint/2010/main" val="277245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63A0D-B318-4E87-BF66-87A1BC144428}" type="datetimeFigureOut">
              <a:rPr lang="en-US" smtClean="0"/>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70AB9D-8406-458A-865D-A8B3579182D3}" type="slidenum">
              <a:rPr lang="en-US" smtClean="0"/>
              <a:t>‹#›</a:t>
            </a:fld>
            <a:endParaRPr lang="en-US" dirty="0"/>
          </a:p>
        </p:txBody>
      </p:sp>
    </p:spTree>
    <p:extLst>
      <p:ext uri="{BB962C8B-B14F-4D97-AF65-F5344CB8AC3E}">
        <p14:creationId xmlns:p14="http://schemas.microsoft.com/office/powerpoint/2010/main" val="405965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63A0D-B318-4E87-BF66-87A1BC144428}" type="datetimeFigureOut">
              <a:rPr lang="en-US" smtClean="0"/>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70AB9D-8406-458A-865D-A8B3579182D3}" type="slidenum">
              <a:rPr lang="en-US" smtClean="0"/>
              <a:t>‹#›</a:t>
            </a:fld>
            <a:endParaRPr lang="en-US" dirty="0"/>
          </a:p>
        </p:txBody>
      </p:sp>
    </p:spTree>
    <p:extLst>
      <p:ext uri="{BB962C8B-B14F-4D97-AF65-F5344CB8AC3E}">
        <p14:creationId xmlns:p14="http://schemas.microsoft.com/office/powerpoint/2010/main" val="156162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63A0D-B318-4E87-BF66-87A1BC144428}" type="datetimeFigureOut">
              <a:rPr lang="en-US" smtClean="0"/>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70AB9D-8406-458A-865D-A8B3579182D3}" type="slidenum">
              <a:rPr lang="en-US" smtClean="0"/>
              <a:t>‹#›</a:t>
            </a:fld>
            <a:endParaRPr lang="en-US" dirty="0"/>
          </a:p>
        </p:txBody>
      </p:sp>
    </p:spTree>
    <p:extLst>
      <p:ext uri="{BB962C8B-B14F-4D97-AF65-F5344CB8AC3E}">
        <p14:creationId xmlns:p14="http://schemas.microsoft.com/office/powerpoint/2010/main" val="51773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363A0D-B318-4E87-BF66-87A1BC144428}" type="datetimeFigureOut">
              <a:rPr lang="en-US" smtClean="0"/>
              <a:t>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70AB9D-8406-458A-865D-A8B3579182D3}" type="slidenum">
              <a:rPr lang="en-US" smtClean="0"/>
              <a:t>‹#›</a:t>
            </a:fld>
            <a:endParaRPr lang="en-US" dirty="0"/>
          </a:p>
        </p:txBody>
      </p:sp>
    </p:spTree>
    <p:extLst>
      <p:ext uri="{BB962C8B-B14F-4D97-AF65-F5344CB8AC3E}">
        <p14:creationId xmlns:p14="http://schemas.microsoft.com/office/powerpoint/2010/main" val="2959802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363A0D-B318-4E87-BF66-87A1BC144428}" type="datetimeFigureOut">
              <a:rPr lang="en-US" smtClean="0"/>
              <a:t>12/8/2017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70AB9D-8406-458A-865D-A8B3579182D3}" type="slidenum">
              <a:rPr lang="en-US" smtClean="0"/>
              <a:t>‹#›</a:t>
            </a:fld>
            <a:endParaRPr lang="en-US" dirty="0"/>
          </a:p>
        </p:txBody>
      </p:sp>
    </p:spTree>
    <p:extLst>
      <p:ext uri="{BB962C8B-B14F-4D97-AF65-F5344CB8AC3E}">
        <p14:creationId xmlns:p14="http://schemas.microsoft.com/office/powerpoint/2010/main" val="391660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363A0D-B318-4E87-BF66-87A1BC144428}" type="datetimeFigureOut">
              <a:rPr lang="en-US" smtClean="0"/>
              <a:t>12/8/2017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70AB9D-8406-458A-865D-A8B3579182D3}" type="slidenum">
              <a:rPr lang="en-US" smtClean="0"/>
              <a:t>‹#›</a:t>
            </a:fld>
            <a:endParaRPr lang="en-US" dirty="0"/>
          </a:p>
        </p:txBody>
      </p:sp>
    </p:spTree>
    <p:extLst>
      <p:ext uri="{BB962C8B-B14F-4D97-AF65-F5344CB8AC3E}">
        <p14:creationId xmlns:p14="http://schemas.microsoft.com/office/powerpoint/2010/main" val="382606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63A0D-B318-4E87-BF66-87A1BC144428}" type="datetimeFigureOut">
              <a:rPr lang="en-US" smtClean="0"/>
              <a:t>12/8/2017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70AB9D-8406-458A-865D-A8B3579182D3}" type="slidenum">
              <a:rPr lang="en-US" smtClean="0"/>
              <a:t>‹#›</a:t>
            </a:fld>
            <a:endParaRPr lang="en-US" dirty="0"/>
          </a:p>
        </p:txBody>
      </p:sp>
    </p:spTree>
    <p:extLst>
      <p:ext uri="{BB962C8B-B14F-4D97-AF65-F5344CB8AC3E}">
        <p14:creationId xmlns:p14="http://schemas.microsoft.com/office/powerpoint/2010/main" val="2100444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63A0D-B318-4E87-BF66-87A1BC144428}" type="datetimeFigureOut">
              <a:rPr lang="en-US" smtClean="0"/>
              <a:t>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70AB9D-8406-458A-865D-A8B3579182D3}" type="slidenum">
              <a:rPr lang="en-US" smtClean="0"/>
              <a:t>‹#›</a:t>
            </a:fld>
            <a:endParaRPr lang="en-US" dirty="0"/>
          </a:p>
        </p:txBody>
      </p:sp>
    </p:spTree>
    <p:extLst>
      <p:ext uri="{BB962C8B-B14F-4D97-AF65-F5344CB8AC3E}">
        <p14:creationId xmlns:p14="http://schemas.microsoft.com/office/powerpoint/2010/main" val="353878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63A0D-B318-4E87-BF66-87A1BC144428}" type="datetimeFigureOut">
              <a:rPr lang="en-US" smtClean="0"/>
              <a:t>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70AB9D-8406-458A-865D-A8B3579182D3}" type="slidenum">
              <a:rPr lang="en-US" smtClean="0"/>
              <a:t>‹#›</a:t>
            </a:fld>
            <a:endParaRPr lang="en-US" dirty="0"/>
          </a:p>
        </p:txBody>
      </p:sp>
    </p:spTree>
    <p:extLst>
      <p:ext uri="{BB962C8B-B14F-4D97-AF65-F5344CB8AC3E}">
        <p14:creationId xmlns:p14="http://schemas.microsoft.com/office/powerpoint/2010/main" val="2885109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63A0D-B318-4E87-BF66-87A1BC144428}" type="datetimeFigureOut">
              <a:rPr lang="en-US" smtClean="0"/>
              <a:t>12/8/2017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0AB9D-8406-458A-865D-A8B3579182D3}" type="slidenum">
              <a:rPr lang="en-US" smtClean="0"/>
              <a:t>‹#›</a:t>
            </a:fld>
            <a:endParaRPr lang="en-US" dirty="0"/>
          </a:p>
        </p:txBody>
      </p:sp>
    </p:spTree>
    <p:extLst>
      <p:ext uri="{BB962C8B-B14F-4D97-AF65-F5344CB8AC3E}">
        <p14:creationId xmlns:p14="http://schemas.microsoft.com/office/powerpoint/2010/main" val="1048769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file:///C:\Users\gina\Documents\wsba\2017%20numbers%20for%20annual%20meeting.xlsx"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768" y="293964"/>
            <a:ext cx="6181725" cy="971550"/>
          </a:xfrm>
        </p:spPr>
      </p:pic>
      <p:pic>
        <p:nvPicPr>
          <p:cNvPr id="5" name="Picture 4"/>
          <p:cNvPicPr>
            <a:picLocks noChangeAspect="1"/>
          </p:cNvPicPr>
          <p:nvPr/>
        </p:nvPicPr>
        <p:blipFill>
          <a:blip r:embed="rId3"/>
          <a:stretch>
            <a:fillRect/>
          </a:stretch>
        </p:blipFill>
        <p:spPr>
          <a:xfrm>
            <a:off x="6810375" y="156505"/>
            <a:ext cx="963251" cy="963251"/>
          </a:xfrm>
          <a:prstGeom prst="rect">
            <a:avLst/>
          </a:prstGeom>
        </p:spPr>
      </p:pic>
      <p:sp>
        <p:nvSpPr>
          <p:cNvPr id="8" name="TextBox 7"/>
          <p:cNvSpPr txBox="1"/>
          <p:nvPr/>
        </p:nvSpPr>
        <p:spPr>
          <a:xfrm>
            <a:off x="628650" y="1949825"/>
            <a:ext cx="8004362" cy="4339650"/>
          </a:xfrm>
          <a:prstGeom prst="rect">
            <a:avLst/>
          </a:prstGeom>
          <a:noFill/>
        </p:spPr>
        <p:txBody>
          <a:bodyPr wrap="square" rtlCol="0">
            <a:spAutoFit/>
          </a:bodyPr>
          <a:lstStyle/>
          <a:p>
            <a:r>
              <a:rPr lang="en-US" sz="3600" b="1" dirty="0" smtClean="0"/>
              <a:t>2017 Annual Meeting Agenda</a:t>
            </a:r>
          </a:p>
          <a:p>
            <a:pPr marL="342900" indent="-342900">
              <a:buFont typeface="Arial" panose="020B0604020202020204" pitchFamily="34" charset="0"/>
              <a:buChar char="•"/>
            </a:pPr>
            <a:r>
              <a:rPr lang="en-US" sz="2400" dirty="0" smtClean="0"/>
              <a:t>Introductions</a:t>
            </a:r>
          </a:p>
          <a:p>
            <a:pPr marL="342900" indent="-342900">
              <a:buFont typeface="Arial" panose="020B0604020202020204" pitchFamily="34" charset="0"/>
              <a:buChar char="•"/>
            </a:pPr>
            <a:r>
              <a:rPr lang="en-US" sz="2400" dirty="0" smtClean="0"/>
              <a:t>Overview of the WSBA </a:t>
            </a:r>
          </a:p>
          <a:p>
            <a:pPr marL="342900" indent="-342900">
              <a:buFont typeface="Arial" panose="020B0604020202020204" pitchFamily="34" charset="0"/>
              <a:buChar char="•"/>
            </a:pPr>
            <a:r>
              <a:rPr lang="en-US" sz="2400" dirty="0" smtClean="0"/>
              <a:t>Richard Smith, Executive Director of Cascade Bicycle Club</a:t>
            </a:r>
          </a:p>
          <a:p>
            <a:pPr marL="342900" indent="-342900">
              <a:buFont typeface="Arial" panose="020B0604020202020204" pitchFamily="34" charset="0"/>
              <a:buChar char="•"/>
            </a:pPr>
            <a:r>
              <a:rPr lang="en-US" sz="2400" dirty="0" smtClean="0"/>
              <a:t>2017 Financial Review</a:t>
            </a:r>
          </a:p>
          <a:p>
            <a:pPr marL="342900" indent="-342900">
              <a:buFont typeface="Arial" panose="020B0604020202020204" pitchFamily="34" charset="0"/>
              <a:buChar char="•"/>
            </a:pPr>
            <a:r>
              <a:rPr lang="en-US" sz="2400" dirty="0" smtClean="0"/>
              <a:t>2017 Program Recap</a:t>
            </a:r>
          </a:p>
          <a:p>
            <a:pPr marL="342900" indent="-342900">
              <a:buFont typeface="Arial" panose="020B0604020202020204" pitchFamily="34" charset="0"/>
              <a:buChar char="•"/>
            </a:pPr>
            <a:r>
              <a:rPr lang="en-US" sz="2400" dirty="0" smtClean="0"/>
              <a:t>Elections for Board of Directors</a:t>
            </a:r>
          </a:p>
          <a:p>
            <a:pPr marL="342900" indent="-342900">
              <a:buFont typeface="Arial" panose="020B0604020202020204" pitchFamily="34" charset="0"/>
              <a:buChar char="•"/>
            </a:pPr>
            <a:r>
              <a:rPr lang="en-US" sz="2400" dirty="0" smtClean="0"/>
              <a:t>2018 Program Additions</a:t>
            </a:r>
          </a:p>
          <a:p>
            <a:pPr marL="342900" indent="-342900">
              <a:buFont typeface="Arial" panose="020B0604020202020204" pitchFamily="34" charset="0"/>
              <a:buChar char="•"/>
            </a:pPr>
            <a:r>
              <a:rPr lang="en-US" sz="2400" dirty="0" smtClean="0"/>
              <a:t>2017 BARR Awards</a:t>
            </a:r>
          </a:p>
          <a:p>
            <a:pPr marL="342900" indent="-342900">
              <a:buFont typeface="Arial" panose="020B0604020202020204" pitchFamily="34" charset="0"/>
              <a:buChar char="•"/>
            </a:pPr>
            <a:r>
              <a:rPr lang="en-US" sz="2400" dirty="0" smtClean="0"/>
              <a:t>General Q&amp;A</a:t>
            </a:r>
          </a:p>
          <a:p>
            <a:endParaRPr lang="en-US" sz="2400" dirty="0" smtClean="0"/>
          </a:p>
        </p:txBody>
      </p:sp>
    </p:spTree>
    <p:extLst>
      <p:ext uri="{BB962C8B-B14F-4D97-AF65-F5344CB8AC3E}">
        <p14:creationId xmlns:p14="http://schemas.microsoft.com/office/powerpoint/2010/main" val="2870913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5720" y="700753"/>
            <a:ext cx="5508532" cy="1325563"/>
          </a:xfrm>
        </p:spPr>
        <p:txBody>
          <a:bodyPr>
            <a:normAutofit/>
          </a:bodyPr>
          <a:lstStyle/>
          <a:p>
            <a:r>
              <a:rPr lang="en-US" sz="3600" b="1" dirty="0" smtClean="0">
                <a:latin typeface="+mn-lt"/>
              </a:rPr>
              <a:t>USAC Beginning Racer Program</a:t>
            </a:r>
            <a:endParaRPr lang="en-US" sz="3600" b="1" dirty="0">
              <a:latin typeface="+mn-lt"/>
            </a:endParaRPr>
          </a:p>
        </p:txBody>
      </p:sp>
      <p:sp>
        <p:nvSpPr>
          <p:cNvPr id="3" name="Content Placeholder 2"/>
          <p:cNvSpPr>
            <a:spLocks noGrp="1"/>
          </p:cNvSpPr>
          <p:nvPr>
            <p:ph idx="1"/>
          </p:nvPr>
        </p:nvSpPr>
        <p:spPr>
          <a:xfrm>
            <a:off x="395698" y="2404385"/>
            <a:ext cx="8565758" cy="4011279"/>
          </a:xfrm>
        </p:spPr>
        <p:txBody>
          <a:bodyPr>
            <a:normAutofit fontScale="25000" lnSpcReduction="20000"/>
          </a:bodyPr>
          <a:lstStyle/>
          <a:p>
            <a:pPr marL="0" indent="0" fontAlgn="base">
              <a:lnSpc>
                <a:spcPct val="120000"/>
              </a:lnSpc>
              <a:buNone/>
            </a:pPr>
            <a:r>
              <a:rPr lang="en-US" sz="3800" dirty="0" smtClean="0">
                <a:latin typeface="+mj-lt"/>
              </a:rPr>
              <a:t/>
            </a:r>
            <a:br>
              <a:rPr lang="en-US" sz="3800" dirty="0" smtClean="0">
                <a:latin typeface="+mj-lt"/>
              </a:rPr>
            </a:br>
            <a:r>
              <a:rPr lang="en-US" sz="9600" dirty="0" smtClean="0">
                <a:latin typeface="+mj-lt"/>
              </a:rPr>
              <a:t>In collaboration with </a:t>
            </a:r>
            <a:r>
              <a:rPr lang="en-US" sz="9600" dirty="0">
                <a:latin typeface="+mj-lt"/>
              </a:rPr>
              <a:t>the WSBA </a:t>
            </a:r>
            <a:r>
              <a:rPr lang="en-US" sz="9600" dirty="0" smtClean="0">
                <a:latin typeface="+mj-lt"/>
              </a:rPr>
              <a:t>and USA Cycling, Cycle U offered “learn </a:t>
            </a:r>
            <a:r>
              <a:rPr lang="en-US" sz="9600" dirty="0">
                <a:latin typeface="+mj-lt"/>
              </a:rPr>
              <a:t>how to road race” </a:t>
            </a:r>
            <a:r>
              <a:rPr lang="en-US" sz="9600" dirty="0" smtClean="0">
                <a:latin typeface="+mj-lt"/>
              </a:rPr>
              <a:t>clinics.  The goals of this Beginning </a:t>
            </a:r>
            <a:r>
              <a:rPr lang="en-US" sz="9600" dirty="0">
                <a:latin typeface="+mj-lt"/>
              </a:rPr>
              <a:t>Racer </a:t>
            </a:r>
            <a:r>
              <a:rPr lang="en-US" sz="9600" dirty="0" smtClean="0">
                <a:latin typeface="+mj-lt"/>
              </a:rPr>
              <a:t>Program were </a:t>
            </a:r>
            <a:r>
              <a:rPr lang="en-US" sz="9600" dirty="0">
                <a:latin typeface="+mj-lt"/>
              </a:rPr>
              <a:t>to help create a safer and larger NW peloton for </a:t>
            </a:r>
            <a:r>
              <a:rPr lang="en-US" sz="9600" dirty="0" smtClean="0">
                <a:latin typeface="+mj-lt"/>
              </a:rPr>
              <a:t>women</a:t>
            </a:r>
            <a:r>
              <a:rPr lang="en-US" sz="9600" dirty="0">
                <a:latin typeface="+mj-lt"/>
              </a:rPr>
              <a:t>, </a:t>
            </a:r>
            <a:r>
              <a:rPr lang="en-US" sz="9600" dirty="0" smtClean="0">
                <a:latin typeface="+mj-lt"/>
              </a:rPr>
              <a:t>men, </a:t>
            </a:r>
            <a:r>
              <a:rPr lang="en-US" sz="9600" dirty="0">
                <a:latin typeface="+mj-lt"/>
              </a:rPr>
              <a:t>and </a:t>
            </a:r>
            <a:r>
              <a:rPr lang="en-US" sz="9600" dirty="0" smtClean="0">
                <a:latin typeface="+mj-lt"/>
              </a:rPr>
              <a:t>juniors </a:t>
            </a:r>
            <a:r>
              <a:rPr lang="en-US" sz="9600" dirty="0">
                <a:latin typeface="+mj-lt"/>
              </a:rPr>
              <a:t>and </a:t>
            </a:r>
            <a:r>
              <a:rPr lang="en-US" sz="9600" dirty="0" smtClean="0">
                <a:latin typeface="+mj-lt"/>
              </a:rPr>
              <a:t>to teach </a:t>
            </a:r>
            <a:r>
              <a:rPr lang="en-US" sz="9600" dirty="0">
                <a:latin typeface="+mj-lt"/>
              </a:rPr>
              <a:t>more people the joys of fast riding in a group or race environment.</a:t>
            </a:r>
          </a:p>
          <a:p>
            <a:pPr marL="0" indent="0" fontAlgn="base">
              <a:lnSpc>
                <a:spcPct val="120000"/>
              </a:lnSpc>
              <a:buNone/>
            </a:pPr>
            <a:r>
              <a:rPr lang="en-US" sz="9600" dirty="0" smtClean="0">
                <a:latin typeface="+mj-lt"/>
              </a:rPr>
              <a:t>In 2017 the WSBA supported participation in this program with a subsidy of the clinic fees for 63 WSBA members. Clinics were typically held at a road race venue so that riders could race immediately after practicing skills in the clinics. Riders</a:t>
            </a:r>
            <a:br>
              <a:rPr lang="en-US" sz="9600" dirty="0" smtClean="0">
                <a:latin typeface="+mj-lt"/>
              </a:rPr>
            </a:br>
            <a:r>
              <a:rPr lang="en-US" sz="9600" dirty="0" smtClean="0">
                <a:latin typeface="+mj-lt"/>
              </a:rPr>
              <a:t>earned USAC upgrade points at each clinic.</a:t>
            </a:r>
            <a:endParaRPr lang="en-US" sz="9600" dirty="0">
              <a:latin typeface="+mj-lt"/>
            </a:endParaRPr>
          </a:p>
          <a:p>
            <a:endParaRPr lang="en-US" dirty="0"/>
          </a:p>
        </p:txBody>
      </p:sp>
      <p:pic>
        <p:nvPicPr>
          <p:cNvPr id="4" name="Picture 3"/>
          <p:cNvPicPr>
            <a:picLocks noChangeAspect="1"/>
          </p:cNvPicPr>
          <p:nvPr/>
        </p:nvPicPr>
        <p:blipFill>
          <a:blip r:embed="rId2"/>
          <a:stretch>
            <a:fillRect/>
          </a:stretch>
        </p:blipFill>
        <p:spPr>
          <a:xfrm>
            <a:off x="7752626" y="400283"/>
            <a:ext cx="963251" cy="963251"/>
          </a:xfrm>
          <a:prstGeom prst="rect">
            <a:avLst/>
          </a:prstGeom>
        </p:spPr>
      </p:pic>
      <p:pic>
        <p:nvPicPr>
          <p:cNvPr id="6" name="Picture 5"/>
          <p:cNvPicPr>
            <a:picLocks noChangeAspect="1"/>
          </p:cNvPicPr>
          <p:nvPr/>
        </p:nvPicPr>
        <p:blipFill>
          <a:blip r:embed="rId3"/>
          <a:stretch>
            <a:fillRect/>
          </a:stretch>
        </p:blipFill>
        <p:spPr>
          <a:xfrm>
            <a:off x="885524" y="143225"/>
            <a:ext cx="1688043" cy="2025651"/>
          </a:xfrm>
          <a:prstGeom prst="rect">
            <a:avLst/>
          </a:prstGeom>
        </p:spPr>
      </p:pic>
      <p:pic>
        <p:nvPicPr>
          <p:cNvPr id="7" name="Picture 6"/>
          <p:cNvPicPr>
            <a:picLocks noChangeAspect="1"/>
          </p:cNvPicPr>
          <p:nvPr/>
        </p:nvPicPr>
        <p:blipFill>
          <a:blip r:embed="rId4"/>
          <a:stretch>
            <a:fillRect/>
          </a:stretch>
        </p:blipFill>
        <p:spPr>
          <a:xfrm>
            <a:off x="7242850" y="5816923"/>
            <a:ext cx="1857676" cy="829863"/>
          </a:xfrm>
          <a:prstGeom prst="rect">
            <a:avLst/>
          </a:prstGeom>
        </p:spPr>
      </p:pic>
    </p:spTree>
    <p:extLst>
      <p:ext uri="{BB962C8B-B14F-4D97-AF65-F5344CB8AC3E}">
        <p14:creationId xmlns:p14="http://schemas.microsoft.com/office/powerpoint/2010/main" val="97792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2339"/>
            <a:ext cx="4701181" cy="2233061"/>
          </a:xfrm>
          <a:prstGeom prst="rect">
            <a:avLst/>
          </a:prstGeom>
        </p:spPr>
      </p:pic>
      <p:sp>
        <p:nvSpPr>
          <p:cNvPr id="2" name="Title 1"/>
          <p:cNvSpPr>
            <a:spLocks noGrp="1"/>
          </p:cNvSpPr>
          <p:nvPr>
            <p:ph type="title"/>
          </p:nvPr>
        </p:nvSpPr>
        <p:spPr>
          <a:xfrm>
            <a:off x="4906186" y="614710"/>
            <a:ext cx="3484346" cy="1690689"/>
          </a:xfrm>
        </p:spPr>
        <p:txBody>
          <a:bodyPr>
            <a:normAutofit/>
          </a:bodyPr>
          <a:lstStyle/>
          <a:p>
            <a:r>
              <a:rPr lang="en-US" sz="3600" b="1" dirty="0" smtClean="0">
                <a:latin typeface="+mn-lt"/>
              </a:rPr>
              <a:t>WSBA Championships</a:t>
            </a:r>
            <a:endParaRPr lang="en-US" sz="3600" b="1" dirty="0">
              <a:latin typeface="+mn-lt"/>
            </a:endParaRPr>
          </a:p>
        </p:txBody>
      </p:sp>
      <p:sp>
        <p:nvSpPr>
          <p:cNvPr id="3" name="Content Placeholder 2"/>
          <p:cNvSpPr>
            <a:spLocks noGrp="1"/>
          </p:cNvSpPr>
          <p:nvPr>
            <p:ph idx="1"/>
          </p:nvPr>
        </p:nvSpPr>
        <p:spPr>
          <a:xfrm>
            <a:off x="176262" y="2305400"/>
            <a:ext cx="7886700" cy="3693645"/>
          </a:xfrm>
        </p:spPr>
        <p:txBody>
          <a:bodyPr/>
          <a:lstStyle/>
          <a:p>
            <a:pPr marL="0" indent="0">
              <a:buNone/>
            </a:pPr>
            <a:endParaRPr lang="en-US" dirty="0" smtClean="0"/>
          </a:p>
          <a:p>
            <a:pPr marL="0" indent="0">
              <a:buNone/>
            </a:pPr>
            <a:endParaRPr lang="en-US" dirty="0"/>
          </a:p>
        </p:txBody>
      </p:sp>
      <p:pic>
        <p:nvPicPr>
          <p:cNvPr id="1026" name="Picture 2" descr="Absolute Mortg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60" y="5999044"/>
            <a:ext cx="2105178" cy="51289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2"/>
          <p:cNvSpPr txBox="1">
            <a:spLocks/>
          </p:cNvSpPr>
          <p:nvPr/>
        </p:nvSpPr>
        <p:spPr>
          <a:xfrm>
            <a:off x="774260" y="3041582"/>
            <a:ext cx="7396864" cy="22212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dirty="0" smtClean="0">
                <a:latin typeface="+mj-lt"/>
              </a:rPr>
              <a:t>Thanks to generous sponsorship from Absolute Mortgage and JL </a:t>
            </a:r>
            <a:r>
              <a:rPr lang="en-US" sz="2400" dirty="0" err="1" smtClean="0">
                <a:latin typeface="+mj-lt"/>
              </a:rPr>
              <a:t>Velo</a:t>
            </a:r>
            <a:r>
              <a:rPr lang="en-US" sz="2400" dirty="0" smtClean="0">
                <a:latin typeface="+mj-lt"/>
              </a:rPr>
              <a:t>, the category winners at every WSBA championship race this year were awarded a </a:t>
            </a:r>
            <a:r>
              <a:rPr lang="en-US" sz="2400" b="1" dirty="0" smtClean="0">
                <a:latin typeface="+mj-lt"/>
              </a:rPr>
              <a:t>free champion’s jersey </a:t>
            </a:r>
            <a:r>
              <a:rPr lang="en-US" sz="2400" dirty="0" smtClean="0">
                <a:latin typeface="+mj-lt"/>
              </a:rPr>
              <a:t>at the race finish. </a:t>
            </a:r>
          </a:p>
          <a:p>
            <a:pPr marL="0" indent="0">
              <a:lnSpc>
                <a:spcPct val="100000"/>
              </a:lnSpc>
              <a:spcBef>
                <a:spcPts val="0"/>
              </a:spcBef>
              <a:buFont typeface="Arial" panose="020B0604020202020204" pitchFamily="34" charset="0"/>
              <a:buNone/>
            </a:pPr>
            <a:endParaRPr lang="en-US" sz="2400" dirty="0" smtClean="0">
              <a:latin typeface="+mj-lt"/>
            </a:endParaRPr>
          </a:p>
          <a:p>
            <a:pPr marL="0" indent="0">
              <a:lnSpc>
                <a:spcPct val="100000"/>
              </a:lnSpc>
              <a:spcBef>
                <a:spcPts val="0"/>
              </a:spcBef>
              <a:buFont typeface="Arial" panose="020B0604020202020204" pitchFamily="34" charset="0"/>
              <a:buNone/>
            </a:pPr>
            <a:r>
              <a:rPr lang="en-US" sz="2400" dirty="0" smtClean="0">
                <a:latin typeface="+mj-lt"/>
              </a:rPr>
              <a:t>Congratulations to all 2017 WSBA champions!</a:t>
            </a:r>
          </a:p>
          <a:p>
            <a:pPr marL="0" indent="0">
              <a:lnSpc>
                <a:spcPct val="100000"/>
              </a:lnSpc>
              <a:spcBef>
                <a:spcPts val="0"/>
              </a:spcBef>
              <a:buFont typeface="Arial" panose="020B0604020202020204" pitchFamily="34" charset="0"/>
              <a:buNone/>
            </a:pPr>
            <a:endParaRPr lang="en-US" dirty="0"/>
          </a:p>
        </p:txBody>
      </p:sp>
      <p:pic>
        <p:nvPicPr>
          <p:cNvPr id="7" name="Picture 6"/>
          <p:cNvPicPr>
            <a:picLocks noChangeAspect="1"/>
          </p:cNvPicPr>
          <p:nvPr/>
        </p:nvPicPr>
        <p:blipFill>
          <a:blip r:embed="rId4"/>
          <a:stretch>
            <a:fillRect/>
          </a:stretch>
        </p:blipFill>
        <p:spPr>
          <a:xfrm>
            <a:off x="7348587" y="6017368"/>
            <a:ext cx="1428750" cy="476250"/>
          </a:xfrm>
          <a:prstGeom prst="rect">
            <a:avLst/>
          </a:prstGeom>
        </p:spPr>
      </p:pic>
      <p:pic>
        <p:nvPicPr>
          <p:cNvPr id="5" name="Picture 4"/>
          <p:cNvPicPr>
            <a:picLocks noChangeAspect="1"/>
          </p:cNvPicPr>
          <p:nvPr/>
        </p:nvPicPr>
        <p:blipFill>
          <a:blip r:embed="rId5"/>
          <a:stretch>
            <a:fillRect/>
          </a:stretch>
        </p:blipFill>
        <p:spPr>
          <a:xfrm>
            <a:off x="8171124" y="0"/>
            <a:ext cx="963251" cy="963251"/>
          </a:xfrm>
          <a:prstGeom prst="rect">
            <a:avLst/>
          </a:prstGeom>
        </p:spPr>
      </p:pic>
    </p:spTree>
    <p:extLst>
      <p:ext uri="{BB962C8B-B14F-4D97-AF65-F5344CB8AC3E}">
        <p14:creationId xmlns:p14="http://schemas.microsoft.com/office/powerpoint/2010/main" val="928083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228" y="0"/>
            <a:ext cx="4533900" cy="2125089"/>
          </a:xfrm>
        </p:spPr>
        <p:txBody>
          <a:bodyPr>
            <a:normAutofit/>
          </a:bodyPr>
          <a:lstStyle/>
          <a:p>
            <a:r>
              <a:rPr lang="en-US" sz="3600" b="1" dirty="0" smtClean="0">
                <a:latin typeface="+mn-lt"/>
              </a:rPr>
              <a:t>USAC ID Camps for U23 &amp; Juniors</a:t>
            </a:r>
            <a:br>
              <a:rPr lang="en-US" sz="3600" b="1" dirty="0" smtClean="0">
                <a:latin typeface="+mn-lt"/>
              </a:rPr>
            </a:br>
            <a:r>
              <a:rPr lang="en-US" sz="3600" b="1" dirty="0" smtClean="0">
                <a:latin typeface="+mn-lt"/>
              </a:rPr>
              <a:t>(road and cross)</a:t>
            </a:r>
            <a:endParaRPr lang="en-US" sz="3600" b="1"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3585610" cy="1826421"/>
          </a:xfrm>
        </p:spPr>
      </p:pic>
      <p:sp>
        <p:nvSpPr>
          <p:cNvPr id="5" name="TextBox 4"/>
          <p:cNvSpPr txBox="1"/>
          <p:nvPr/>
        </p:nvSpPr>
        <p:spPr>
          <a:xfrm>
            <a:off x="66675" y="2105359"/>
            <a:ext cx="9077325" cy="4524316"/>
          </a:xfrm>
          <a:prstGeom prst="rect">
            <a:avLst/>
          </a:prstGeom>
          <a:noFill/>
        </p:spPr>
        <p:txBody>
          <a:bodyPr wrap="square" rtlCol="0">
            <a:spAutoFit/>
          </a:bodyPr>
          <a:lstStyle/>
          <a:p>
            <a:r>
              <a:rPr lang="en-US" dirty="0"/>
              <a:t>“I had an amazing time at camp this year. I got to meet </a:t>
            </a:r>
            <a:r>
              <a:rPr lang="en-US" dirty="0" smtClean="0"/>
              <a:t>many new </a:t>
            </a:r>
            <a:r>
              <a:rPr lang="en-US" dirty="0"/>
              <a:t>people and spend time with many friends from past camps. The biggest thing I learned at camp </a:t>
            </a:r>
            <a:r>
              <a:rPr lang="en-US" dirty="0" smtClean="0"/>
              <a:t>this  year </a:t>
            </a:r>
            <a:r>
              <a:rPr lang="en-US" dirty="0"/>
              <a:t>is the importance of running stairs or hills to help get quick feet on run ups. Now I regularly do a </a:t>
            </a:r>
            <a:r>
              <a:rPr lang="en-US" dirty="0" smtClean="0"/>
              <a:t>hill sprint </a:t>
            </a:r>
            <a:r>
              <a:rPr lang="en-US" dirty="0"/>
              <a:t>workout. Thank you again for supporting WSBA, your contributions are very </a:t>
            </a:r>
            <a:r>
              <a:rPr lang="en-US" dirty="0" smtClean="0"/>
              <a:t>appreciated.”  </a:t>
            </a:r>
            <a:r>
              <a:rPr lang="en-US" i="1" dirty="0" smtClean="0"/>
              <a:t>Scott Funston </a:t>
            </a:r>
            <a:br>
              <a:rPr lang="en-US" i="1" dirty="0" smtClean="0"/>
            </a:br>
            <a:endParaRPr lang="en-US" i="1" dirty="0"/>
          </a:p>
          <a:p>
            <a:r>
              <a:rPr lang="en-US" dirty="0" smtClean="0"/>
              <a:t>“</a:t>
            </a:r>
            <a:r>
              <a:rPr lang="en-US" dirty="0"/>
              <a:t>Thank you members for your support through WSBA. I received grant money </a:t>
            </a:r>
            <a:r>
              <a:rPr lang="en-US" dirty="0" smtClean="0"/>
              <a:t>to attend a USAC talent ID camp in Colorado Springs. My </a:t>
            </a:r>
            <a:r>
              <a:rPr lang="en-US" dirty="0"/>
              <a:t>favorite part was getting to know the people at camp. It was easy relating to each other since we were all cyclists, students, and women</a:t>
            </a:r>
            <a:r>
              <a:rPr lang="en-US" dirty="0" smtClean="0"/>
              <a:t>.”  </a:t>
            </a:r>
            <a:r>
              <a:rPr lang="en-US" i="1" dirty="0" smtClean="0"/>
              <a:t>Jasmine </a:t>
            </a:r>
            <a:r>
              <a:rPr lang="en-US" i="1" dirty="0" err="1" smtClean="0"/>
              <a:t>Soh</a:t>
            </a:r>
            <a:endParaRPr lang="en-US" i="1" dirty="0" smtClean="0"/>
          </a:p>
          <a:p>
            <a:endParaRPr lang="en-US" dirty="0"/>
          </a:p>
          <a:p>
            <a:r>
              <a:rPr lang="en-US" dirty="0"/>
              <a:t> </a:t>
            </a:r>
            <a:r>
              <a:rPr lang="en-US" dirty="0" smtClean="0"/>
              <a:t>”The </a:t>
            </a:r>
            <a:r>
              <a:rPr lang="en-US" dirty="0"/>
              <a:t>years of wisdom of Geoff Proctor and the other coaches in attendance and the camaraderie built between up and coming junior, and now U23 cross riders is invaluable. Much of what and who I know in </a:t>
            </a:r>
            <a:r>
              <a:rPr lang="en-US" dirty="0" err="1"/>
              <a:t>cyclocross</a:t>
            </a:r>
            <a:r>
              <a:rPr lang="en-US" dirty="0"/>
              <a:t> has come from the </a:t>
            </a:r>
            <a:r>
              <a:rPr lang="en-US" dirty="0" smtClean="0"/>
              <a:t>Montana Cross Camp </a:t>
            </a:r>
            <a:r>
              <a:rPr lang="en-US" dirty="0"/>
              <a:t>and that knowledge and those connections have been invaluable to me in the past several years. It is the generosity of WSBA members that make moments and experiences likes these possible for me and for that I cannot thank you all enough</a:t>
            </a:r>
            <a:r>
              <a:rPr lang="en-US" dirty="0" smtClean="0"/>
              <a:t>.”  </a:t>
            </a:r>
            <a:r>
              <a:rPr lang="en-US" i="1" dirty="0" smtClean="0"/>
              <a:t>Calder Wood</a:t>
            </a:r>
            <a:endParaRPr lang="en-US" i="1" dirty="0"/>
          </a:p>
        </p:txBody>
      </p:sp>
      <p:pic>
        <p:nvPicPr>
          <p:cNvPr id="3" name="Picture 2"/>
          <p:cNvPicPr>
            <a:picLocks noChangeAspect="1"/>
          </p:cNvPicPr>
          <p:nvPr/>
        </p:nvPicPr>
        <p:blipFill>
          <a:blip r:embed="rId3"/>
          <a:stretch>
            <a:fillRect/>
          </a:stretch>
        </p:blipFill>
        <p:spPr>
          <a:xfrm>
            <a:off x="8180749" y="0"/>
            <a:ext cx="963251" cy="963251"/>
          </a:xfrm>
          <a:prstGeom prst="rect">
            <a:avLst/>
          </a:prstGeom>
        </p:spPr>
      </p:pic>
    </p:spTree>
    <p:extLst>
      <p:ext uri="{BB962C8B-B14F-4D97-AF65-F5344CB8AC3E}">
        <p14:creationId xmlns:p14="http://schemas.microsoft.com/office/powerpoint/2010/main" val="3980236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486150" cy="2614613"/>
          </a:xfrm>
          <a:prstGeom prst="rect">
            <a:avLst/>
          </a:prstGeom>
        </p:spPr>
      </p:pic>
      <p:sp>
        <p:nvSpPr>
          <p:cNvPr id="2" name="Title 1"/>
          <p:cNvSpPr>
            <a:spLocks noGrp="1"/>
          </p:cNvSpPr>
          <p:nvPr>
            <p:ph type="title"/>
          </p:nvPr>
        </p:nvSpPr>
        <p:spPr>
          <a:xfrm>
            <a:off x="4485373" y="297359"/>
            <a:ext cx="4290872" cy="2187003"/>
          </a:xfrm>
        </p:spPr>
        <p:txBody>
          <a:bodyPr>
            <a:normAutofit/>
          </a:bodyPr>
          <a:lstStyle/>
          <a:p>
            <a:r>
              <a:rPr lang="en-US" sz="3600" b="1" dirty="0" smtClean="0">
                <a:latin typeface="+mn-lt"/>
              </a:rPr>
              <a:t>WSBA Larry Kemp Cycling Camp</a:t>
            </a:r>
            <a:endParaRPr lang="en-US" sz="3600" b="1" i="1" dirty="0">
              <a:latin typeface="+mn-lt"/>
            </a:endParaRPr>
          </a:p>
        </p:txBody>
      </p:sp>
      <p:pic>
        <p:nvPicPr>
          <p:cNvPr id="6" name="Content Placeholder 5"/>
          <p:cNvPicPr>
            <a:picLocks noGrp="1" noChangeAspect="1"/>
          </p:cNvPicPr>
          <p:nvPr>
            <p:ph idx="1"/>
          </p:nvPr>
        </p:nvPicPr>
        <p:blipFill>
          <a:blip r:embed="rId3"/>
          <a:stretch>
            <a:fillRect/>
          </a:stretch>
        </p:blipFill>
        <p:spPr>
          <a:xfrm>
            <a:off x="6493938" y="3295650"/>
            <a:ext cx="2671762" cy="3562350"/>
          </a:xfrm>
          <a:prstGeom prst="rect">
            <a:avLst/>
          </a:prstGeom>
        </p:spPr>
      </p:pic>
      <p:pic>
        <p:nvPicPr>
          <p:cNvPr id="7" name="Picture 6"/>
          <p:cNvPicPr>
            <a:picLocks noChangeAspect="1"/>
          </p:cNvPicPr>
          <p:nvPr/>
        </p:nvPicPr>
        <p:blipFill>
          <a:blip r:embed="rId4"/>
          <a:stretch>
            <a:fillRect/>
          </a:stretch>
        </p:blipFill>
        <p:spPr>
          <a:xfrm>
            <a:off x="9625" y="4598469"/>
            <a:ext cx="3012708" cy="2259531"/>
          </a:xfrm>
          <a:prstGeom prst="rect">
            <a:avLst/>
          </a:prstGeom>
        </p:spPr>
      </p:pic>
      <p:pic>
        <p:nvPicPr>
          <p:cNvPr id="8" name="Picture 7"/>
          <p:cNvPicPr>
            <a:picLocks noChangeAspect="1"/>
          </p:cNvPicPr>
          <p:nvPr/>
        </p:nvPicPr>
        <p:blipFill>
          <a:blip r:embed="rId5"/>
          <a:stretch>
            <a:fillRect/>
          </a:stretch>
        </p:blipFill>
        <p:spPr>
          <a:xfrm>
            <a:off x="4987438" y="4310801"/>
            <a:ext cx="1910399" cy="2547199"/>
          </a:xfrm>
          <a:prstGeom prst="rect">
            <a:avLst/>
          </a:prstGeom>
        </p:spPr>
      </p:pic>
      <p:pic>
        <p:nvPicPr>
          <p:cNvPr id="3" name="Picture 2"/>
          <p:cNvPicPr>
            <a:picLocks noChangeAspect="1"/>
          </p:cNvPicPr>
          <p:nvPr/>
        </p:nvPicPr>
        <p:blipFill>
          <a:blip r:embed="rId6"/>
          <a:stretch>
            <a:fillRect/>
          </a:stretch>
        </p:blipFill>
        <p:spPr>
          <a:xfrm>
            <a:off x="8202449" y="-30862"/>
            <a:ext cx="963251" cy="963251"/>
          </a:xfrm>
          <a:prstGeom prst="rect">
            <a:avLst/>
          </a:prstGeom>
        </p:spPr>
      </p:pic>
      <p:sp>
        <p:nvSpPr>
          <p:cNvPr id="5" name="TextBox 4"/>
          <p:cNvSpPr txBox="1"/>
          <p:nvPr/>
        </p:nvSpPr>
        <p:spPr>
          <a:xfrm>
            <a:off x="101899" y="3073085"/>
            <a:ext cx="4774715" cy="1200329"/>
          </a:xfrm>
          <a:prstGeom prst="rect">
            <a:avLst/>
          </a:prstGeom>
          <a:noFill/>
        </p:spPr>
        <p:txBody>
          <a:bodyPr wrap="square" rtlCol="0">
            <a:spAutoFit/>
          </a:bodyPr>
          <a:lstStyle/>
          <a:p>
            <a:r>
              <a:rPr lang="en-US" sz="2400" dirty="0" smtClean="0">
                <a:latin typeface="+mj-lt"/>
              </a:rPr>
              <a:t>This annual camp for kids ages 10-14 is funded by donations and registrations.</a:t>
            </a:r>
            <a:endParaRPr lang="en-US" sz="2400" dirty="0">
              <a:latin typeface="+mj-lt"/>
            </a:endParaRPr>
          </a:p>
        </p:txBody>
      </p:sp>
    </p:spTree>
    <p:extLst>
      <p:ext uri="{BB962C8B-B14F-4D97-AF65-F5344CB8AC3E}">
        <p14:creationId xmlns:p14="http://schemas.microsoft.com/office/powerpoint/2010/main" val="1297282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499" y="369008"/>
            <a:ext cx="4052236" cy="1325563"/>
          </a:xfrm>
        </p:spPr>
        <p:txBody>
          <a:bodyPr>
            <a:noAutofit/>
          </a:bodyPr>
          <a:lstStyle/>
          <a:p>
            <a:r>
              <a:rPr lang="en-US" sz="3600" b="1" dirty="0" smtClean="0">
                <a:latin typeface="+mn-lt"/>
              </a:rPr>
              <a:t>WSBA and </a:t>
            </a:r>
            <a:br>
              <a:rPr lang="en-US" sz="3600" b="1" dirty="0" smtClean="0">
                <a:latin typeface="+mn-lt"/>
              </a:rPr>
            </a:br>
            <a:r>
              <a:rPr lang="en-US" sz="3600" b="1" dirty="0" smtClean="0">
                <a:latin typeface="+mn-lt"/>
              </a:rPr>
              <a:t>Women’s Racing</a:t>
            </a:r>
            <a:endParaRPr lang="en-US" sz="3600" b="1" dirty="0">
              <a:latin typeface="+mn-lt"/>
            </a:endParaRPr>
          </a:p>
        </p:txBody>
      </p:sp>
      <p:sp>
        <p:nvSpPr>
          <p:cNvPr id="3" name="Content Placeholder 2"/>
          <p:cNvSpPr>
            <a:spLocks noGrp="1"/>
          </p:cNvSpPr>
          <p:nvPr>
            <p:ph idx="1"/>
          </p:nvPr>
        </p:nvSpPr>
        <p:spPr>
          <a:xfrm>
            <a:off x="570830" y="1825625"/>
            <a:ext cx="7577783" cy="4690678"/>
          </a:xfrm>
        </p:spPr>
        <p:txBody>
          <a:bodyPr>
            <a:noAutofit/>
          </a:bodyPr>
          <a:lstStyle/>
          <a:p>
            <a:pPr marL="0" indent="0">
              <a:buNone/>
            </a:pPr>
            <a:r>
              <a:rPr lang="en-US" sz="1800" dirty="0" smtClean="0">
                <a:solidFill>
                  <a:srgbClr val="1D2129"/>
                </a:solidFill>
                <a:latin typeface="+mj-lt"/>
              </a:rPr>
              <a:t/>
            </a:r>
            <a:br>
              <a:rPr lang="en-US" sz="1800" dirty="0" smtClean="0">
                <a:solidFill>
                  <a:srgbClr val="1D2129"/>
                </a:solidFill>
                <a:latin typeface="+mj-lt"/>
              </a:rPr>
            </a:br>
            <a:r>
              <a:rPr lang="en-US" sz="2400" dirty="0" smtClean="0">
                <a:solidFill>
                  <a:srgbClr val="1D2129"/>
                </a:solidFill>
              </a:rPr>
              <a:t>A wide range of opportunities for the women’s cycling community are made possible under the WSBA umbrella by many volunteers.  In 2017 these included:</a:t>
            </a:r>
          </a:p>
          <a:p>
            <a:r>
              <a:rPr lang="en-US" sz="2400" dirty="0" smtClean="0">
                <a:solidFill>
                  <a:srgbClr val="1D2129"/>
                </a:solidFill>
              </a:rPr>
              <a:t>New Rider Clinic for Women, February 20: </a:t>
            </a:r>
            <a:r>
              <a:rPr lang="en-US" sz="2400" dirty="0">
                <a:solidFill>
                  <a:srgbClr val="1D2129"/>
                </a:solidFill>
              </a:rPr>
              <a:t/>
            </a:r>
            <a:br>
              <a:rPr lang="en-US" sz="2400" dirty="0">
                <a:solidFill>
                  <a:srgbClr val="1D2129"/>
                </a:solidFill>
              </a:rPr>
            </a:br>
            <a:r>
              <a:rPr lang="en-US" sz="2400" dirty="0" smtClean="0">
                <a:solidFill>
                  <a:srgbClr val="1D2129"/>
                </a:solidFill>
              </a:rPr>
              <a:t>More than 55 women, including 30 true</a:t>
            </a:r>
            <a:br>
              <a:rPr lang="en-US" sz="2400" dirty="0" smtClean="0">
                <a:solidFill>
                  <a:srgbClr val="1D2129"/>
                </a:solidFill>
              </a:rPr>
            </a:br>
            <a:r>
              <a:rPr lang="en-US" sz="2400" dirty="0" smtClean="0">
                <a:solidFill>
                  <a:srgbClr val="1D2129"/>
                </a:solidFill>
              </a:rPr>
              <a:t>beginners (never raced before), turned out</a:t>
            </a:r>
            <a:br>
              <a:rPr lang="en-US" sz="2400" dirty="0" smtClean="0">
                <a:solidFill>
                  <a:srgbClr val="1D2129"/>
                </a:solidFill>
              </a:rPr>
            </a:br>
            <a:r>
              <a:rPr lang="en-US" sz="2400" dirty="0" smtClean="0">
                <a:solidFill>
                  <a:srgbClr val="1D2129"/>
                </a:solidFill>
              </a:rPr>
              <a:t>to learn and improve their peloton skills.</a:t>
            </a:r>
          </a:p>
          <a:p>
            <a:r>
              <a:rPr lang="en-US" sz="2400" dirty="0" smtClean="0"/>
              <a:t>Intro to Women’s Cycling and Racing Teams:</a:t>
            </a:r>
            <a:br>
              <a:rPr lang="en-US" sz="2400" dirty="0" smtClean="0"/>
            </a:br>
            <a:r>
              <a:rPr lang="en-US" sz="2400" dirty="0" smtClean="0"/>
              <a:t>These annual women-only rides on </a:t>
            </a:r>
            <a:br>
              <a:rPr lang="en-US" sz="2400" dirty="0" smtClean="0"/>
            </a:br>
            <a:r>
              <a:rPr lang="en-US" sz="2400" dirty="0" smtClean="0"/>
              <a:t>September 10 and 24 introduced new riders</a:t>
            </a:r>
            <a:br>
              <a:rPr lang="en-US" sz="2400" dirty="0" smtClean="0"/>
            </a:br>
            <a:r>
              <a:rPr lang="en-US" sz="2400" dirty="0" smtClean="0"/>
              <a:t>and racers to women’s teams in the </a:t>
            </a:r>
            <a:br>
              <a:rPr lang="en-US" sz="2400" dirty="0" smtClean="0"/>
            </a:br>
            <a:r>
              <a:rPr lang="en-US" sz="2400" dirty="0" smtClean="0"/>
              <a:t>Seattle area.</a:t>
            </a:r>
            <a:endParaRPr lang="en-US" sz="2400" dirty="0"/>
          </a:p>
        </p:txBody>
      </p:sp>
      <p:pic>
        <p:nvPicPr>
          <p:cNvPr id="4" name="Picture 3"/>
          <p:cNvPicPr>
            <a:picLocks noChangeAspect="1"/>
          </p:cNvPicPr>
          <p:nvPr/>
        </p:nvPicPr>
        <p:blipFill>
          <a:blip r:embed="rId2"/>
          <a:stretch>
            <a:fillRect/>
          </a:stretch>
        </p:blipFill>
        <p:spPr>
          <a:xfrm>
            <a:off x="1" y="0"/>
            <a:ext cx="4052236" cy="1694571"/>
          </a:xfrm>
          <a:prstGeom prst="rect">
            <a:avLst/>
          </a:prstGeom>
        </p:spPr>
      </p:pic>
      <p:pic>
        <p:nvPicPr>
          <p:cNvPr id="7" name="Picture 6"/>
          <p:cNvPicPr>
            <a:picLocks noChangeAspect="1"/>
          </p:cNvPicPr>
          <p:nvPr/>
        </p:nvPicPr>
        <p:blipFill>
          <a:blip r:embed="rId3"/>
          <a:stretch>
            <a:fillRect/>
          </a:stretch>
        </p:blipFill>
        <p:spPr>
          <a:xfrm>
            <a:off x="8181475" y="0"/>
            <a:ext cx="962525" cy="962525"/>
          </a:xfrm>
          <a:prstGeom prst="rect">
            <a:avLst/>
          </a:prstGeom>
        </p:spPr>
      </p:pic>
      <p:pic>
        <p:nvPicPr>
          <p:cNvPr id="5" name="Picture 4"/>
          <p:cNvPicPr>
            <a:picLocks noChangeAspect="1"/>
          </p:cNvPicPr>
          <p:nvPr/>
        </p:nvPicPr>
        <p:blipFill>
          <a:blip r:embed="rId4"/>
          <a:stretch>
            <a:fillRect/>
          </a:stretch>
        </p:blipFill>
        <p:spPr>
          <a:xfrm>
            <a:off x="6462183" y="3394457"/>
            <a:ext cx="2681817" cy="3463543"/>
          </a:xfrm>
          <a:prstGeom prst="rect">
            <a:avLst/>
          </a:prstGeom>
        </p:spPr>
      </p:pic>
    </p:spTree>
    <p:extLst>
      <p:ext uri="{BB962C8B-B14F-4D97-AF65-F5344CB8AC3E}">
        <p14:creationId xmlns:p14="http://schemas.microsoft.com/office/powerpoint/2010/main" val="1881918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49012" y="424795"/>
            <a:ext cx="963251" cy="963251"/>
          </a:xfrm>
          <a:prstGeom prst="rect">
            <a:avLst/>
          </a:prstGeom>
        </p:spPr>
      </p:pic>
      <p:sp>
        <p:nvSpPr>
          <p:cNvPr id="6" name="Title 5"/>
          <p:cNvSpPr>
            <a:spLocks noGrp="1"/>
          </p:cNvSpPr>
          <p:nvPr>
            <p:ph type="title"/>
          </p:nvPr>
        </p:nvSpPr>
        <p:spPr>
          <a:xfrm>
            <a:off x="628650" y="331774"/>
            <a:ext cx="7886700" cy="1149295"/>
          </a:xfrm>
        </p:spPr>
        <p:txBody>
          <a:bodyPr>
            <a:normAutofit/>
          </a:bodyPr>
          <a:lstStyle/>
          <a:p>
            <a:r>
              <a:rPr lang="en-US" sz="3600" b="1" dirty="0" smtClean="0">
                <a:latin typeface="+mn-lt"/>
              </a:rPr>
              <a:t>Board of Director Elections</a:t>
            </a:r>
            <a:endParaRPr lang="en-US" sz="3600" b="1" dirty="0">
              <a:latin typeface="+mn-lt"/>
            </a:endParaRPr>
          </a:p>
        </p:txBody>
      </p:sp>
      <p:sp>
        <p:nvSpPr>
          <p:cNvPr id="8" name="TextBox 7"/>
          <p:cNvSpPr txBox="1"/>
          <p:nvPr/>
        </p:nvSpPr>
        <p:spPr>
          <a:xfrm>
            <a:off x="628650" y="1949825"/>
            <a:ext cx="8004362" cy="4431983"/>
          </a:xfrm>
          <a:prstGeom prst="rect">
            <a:avLst/>
          </a:prstGeom>
          <a:noFill/>
        </p:spPr>
        <p:txBody>
          <a:bodyPr wrap="square" rtlCol="0">
            <a:spAutoFit/>
          </a:bodyPr>
          <a:lstStyle/>
          <a:p>
            <a:r>
              <a:rPr lang="en-US" sz="2400" dirty="0"/>
              <a:t>The Board of Directors has endorsed this slate of candidates for the open board positions</a:t>
            </a:r>
            <a:r>
              <a:rPr lang="en-US" sz="2400" dirty="0" smtClean="0"/>
              <a:t>:</a:t>
            </a:r>
          </a:p>
          <a:p>
            <a:endParaRPr lang="en-US" sz="2400" dirty="0" smtClean="0"/>
          </a:p>
          <a:p>
            <a:pPr marL="342900" indent="-342900">
              <a:buFont typeface="Arial" panose="020B0604020202020204" pitchFamily="34" charset="0"/>
              <a:buChar char="•"/>
            </a:pPr>
            <a:r>
              <a:rPr lang="en-US" sz="2400" dirty="0" smtClean="0"/>
              <a:t>Junior </a:t>
            </a:r>
            <a:r>
              <a:rPr lang="en-US" sz="2400" dirty="0"/>
              <a:t>development coordinator: Heather </a:t>
            </a:r>
            <a:r>
              <a:rPr lang="en-US" sz="2400" dirty="0" smtClean="0"/>
              <a:t>Nielson</a:t>
            </a:r>
          </a:p>
          <a:p>
            <a:pPr marL="342900" indent="-342900">
              <a:buFont typeface="Arial" panose="020B0604020202020204" pitchFamily="34" charset="0"/>
              <a:buChar char="•"/>
            </a:pPr>
            <a:r>
              <a:rPr lang="en-US" sz="2400" dirty="0" smtClean="0"/>
              <a:t>Southwest </a:t>
            </a:r>
            <a:r>
              <a:rPr lang="en-US" sz="2400" dirty="0"/>
              <a:t>region representative: David </a:t>
            </a:r>
            <a:r>
              <a:rPr lang="en-US" sz="2400" dirty="0" err="1" smtClean="0"/>
              <a:t>Chipchase</a:t>
            </a:r>
            <a:endParaRPr lang="en-US" sz="2400" dirty="0" smtClean="0"/>
          </a:p>
          <a:p>
            <a:pPr marL="342900" indent="-342900">
              <a:buFont typeface="Arial" panose="020B0604020202020204" pitchFamily="34" charset="0"/>
              <a:buChar char="•"/>
            </a:pPr>
            <a:r>
              <a:rPr lang="en-US" sz="2400" dirty="0" smtClean="0"/>
              <a:t>East </a:t>
            </a:r>
            <a:r>
              <a:rPr lang="en-US" sz="2400" dirty="0"/>
              <a:t>region representative: Nigel Davies</a:t>
            </a:r>
            <a:br>
              <a:rPr lang="en-US" sz="2400" dirty="0"/>
            </a:br>
            <a:endParaRPr lang="en-US" sz="2400" dirty="0" smtClean="0"/>
          </a:p>
          <a:p>
            <a:r>
              <a:rPr lang="en-US" sz="2400" dirty="0" smtClean="0"/>
              <a:t>​</a:t>
            </a:r>
            <a:r>
              <a:rPr lang="en-US" sz="2400" dirty="0"/>
              <a:t>Directors on the Board are elected for three-year terms by a vote of the membership (one vote per USAC club in Washington, North Idaho, and Oregon who are present at the meeting), conducted at the annual meeting.</a:t>
            </a:r>
            <a:endParaRPr lang="en-US" sz="2400" b="1" dirty="0" smtClean="0"/>
          </a:p>
          <a:p>
            <a:endParaRPr lang="en-US" dirty="0"/>
          </a:p>
        </p:txBody>
      </p:sp>
    </p:spTree>
    <p:extLst>
      <p:ext uri="{BB962C8B-B14F-4D97-AF65-F5344CB8AC3E}">
        <p14:creationId xmlns:p14="http://schemas.microsoft.com/office/powerpoint/2010/main" val="2642981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419843" y="225031"/>
            <a:ext cx="963251" cy="963251"/>
          </a:xfrm>
          <a:prstGeom prst="rect">
            <a:avLst/>
          </a:prstGeom>
        </p:spPr>
      </p:pic>
      <p:sp>
        <p:nvSpPr>
          <p:cNvPr id="6" name="Title 5"/>
          <p:cNvSpPr>
            <a:spLocks noGrp="1"/>
          </p:cNvSpPr>
          <p:nvPr>
            <p:ph type="title"/>
          </p:nvPr>
        </p:nvSpPr>
        <p:spPr>
          <a:xfrm>
            <a:off x="428123" y="331774"/>
            <a:ext cx="8087227" cy="1149295"/>
          </a:xfrm>
        </p:spPr>
        <p:txBody>
          <a:bodyPr>
            <a:normAutofit/>
          </a:bodyPr>
          <a:lstStyle/>
          <a:p>
            <a:r>
              <a:rPr lang="en-US" sz="3600" b="1" dirty="0" smtClean="0">
                <a:latin typeface="+mn-lt"/>
              </a:rPr>
              <a:t>2018 Programs</a:t>
            </a:r>
            <a:endParaRPr lang="en-US" sz="3600" b="1" dirty="0">
              <a:latin typeface="+mn-lt"/>
            </a:endParaRPr>
          </a:p>
        </p:txBody>
      </p:sp>
      <p:sp>
        <p:nvSpPr>
          <p:cNvPr id="8" name="TextBox 7"/>
          <p:cNvSpPr txBox="1"/>
          <p:nvPr/>
        </p:nvSpPr>
        <p:spPr>
          <a:xfrm>
            <a:off x="385311" y="1339841"/>
            <a:ext cx="8434029" cy="5262979"/>
          </a:xfrm>
          <a:prstGeom prst="rect">
            <a:avLst/>
          </a:prstGeom>
          <a:noFill/>
        </p:spPr>
        <p:txBody>
          <a:bodyPr wrap="square" rtlCol="0">
            <a:spAutoFit/>
          </a:bodyPr>
          <a:lstStyle/>
          <a:p>
            <a:r>
              <a:rPr lang="en-US" sz="2400" b="1" dirty="0" smtClean="0"/>
              <a:t>WSBA Mountain Bike Championship: April 15 </a:t>
            </a:r>
          </a:p>
          <a:p>
            <a:pPr marL="342900" indent="-342900">
              <a:buFont typeface="Arial" panose="020B0604020202020204" pitchFamily="34" charset="0"/>
              <a:buChar char="•"/>
            </a:pPr>
            <a:r>
              <a:rPr lang="en-US" sz="2400" dirty="0" smtClean="0"/>
              <a:t>USAC sanctioned which allows WSBA members to qualify for MTB nationals. </a:t>
            </a:r>
          </a:p>
          <a:p>
            <a:pPr marL="342900" indent="-342900">
              <a:buFont typeface="Arial" panose="020B0604020202020204" pitchFamily="34" charset="0"/>
              <a:buChar char="•"/>
            </a:pPr>
            <a:r>
              <a:rPr lang="en-US" sz="2400" dirty="0" smtClean="0"/>
              <a:t>One-day fees are covered by a WSBA New Event subsidy. </a:t>
            </a:r>
            <a:endParaRPr lang="en-US" sz="2400" dirty="0"/>
          </a:p>
          <a:p>
            <a:r>
              <a:rPr lang="en-US" sz="2400" b="1" dirty="0" smtClean="0"/>
              <a:t>Tour of Walla Walla: April 20-22</a:t>
            </a:r>
          </a:p>
          <a:p>
            <a:pPr marL="342900" indent="-342900">
              <a:buFont typeface="Arial" panose="020B0604020202020204" pitchFamily="34" charset="0"/>
              <a:buChar char="•"/>
            </a:pPr>
            <a:r>
              <a:rPr lang="en-US" sz="2400" dirty="0" smtClean="0"/>
              <a:t>Visit </a:t>
            </a:r>
            <a:r>
              <a:rPr lang="en-US" sz="2400" dirty="0" err="1" smtClean="0"/>
              <a:t>WallaWalla</a:t>
            </a:r>
            <a:r>
              <a:rPr lang="en-US" sz="2400" dirty="0" smtClean="0"/>
              <a:t> is supporting Allegro </a:t>
            </a:r>
            <a:r>
              <a:rPr lang="en-US" sz="2400" dirty="0" err="1" smtClean="0"/>
              <a:t>Cyclery</a:t>
            </a:r>
            <a:r>
              <a:rPr lang="en-US" sz="2400" dirty="0" smtClean="0"/>
              <a:t> with resources. </a:t>
            </a:r>
          </a:p>
          <a:p>
            <a:pPr marL="342900" indent="-342900">
              <a:buFont typeface="Arial" panose="020B0604020202020204" pitchFamily="34" charset="0"/>
              <a:buChar char="•"/>
            </a:pPr>
            <a:r>
              <a:rPr lang="en-US" sz="2400" dirty="0" smtClean="0"/>
              <a:t>WSBA is working with Visit </a:t>
            </a:r>
            <a:r>
              <a:rPr lang="en-US" sz="2400" dirty="0" err="1" smtClean="0"/>
              <a:t>WallaWalla</a:t>
            </a:r>
            <a:r>
              <a:rPr lang="en-US" sz="2400" dirty="0" smtClean="0"/>
              <a:t> to regain member and community trust. </a:t>
            </a:r>
            <a:endParaRPr lang="en-US" sz="2400" b="1" dirty="0" smtClean="0"/>
          </a:p>
          <a:p>
            <a:r>
              <a:rPr lang="en-US" sz="2400" b="1" dirty="0" smtClean="0"/>
              <a:t>General</a:t>
            </a:r>
          </a:p>
          <a:p>
            <a:pPr marL="342900" indent="-342900">
              <a:buFont typeface="Arial" panose="020B0604020202020204" pitchFamily="34" charset="0"/>
              <a:buChar char="•"/>
            </a:pPr>
            <a:r>
              <a:rPr lang="en-US" sz="2400" dirty="0" smtClean="0"/>
              <a:t>Exploring new website platform options.</a:t>
            </a:r>
          </a:p>
          <a:p>
            <a:pPr marL="342900" indent="-342900">
              <a:buFont typeface="Arial" panose="020B0604020202020204" pitchFamily="34" charset="0"/>
              <a:buChar char="•"/>
            </a:pPr>
            <a:r>
              <a:rPr lang="en-US" sz="2400" dirty="0" smtClean="0"/>
              <a:t>Working to integrate Northwest Collegiate Cycling Conference riders into WSBA and standard category racing.</a:t>
            </a:r>
          </a:p>
          <a:p>
            <a:pPr marL="342900" indent="-342900">
              <a:buFont typeface="Arial" panose="020B0604020202020204" pitchFamily="34" charset="0"/>
              <a:buChar char="•"/>
            </a:pPr>
            <a:r>
              <a:rPr lang="en-US" sz="2400" dirty="0" smtClean="0"/>
              <a:t>Exploring MTB series options for Northwest Collegiate Cycling Conference. </a:t>
            </a:r>
          </a:p>
        </p:txBody>
      </p:sp>
    </p:spTree>
    <p:extLst>
      <p:ext uri="{BB962C8B-B14F-4D97-AF65-F5344CB8AC3E}">
        <p14:creationId xmlns:p14="http://schemas.microsoft.com/office/powerpoint/2010/main" val="1398580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6967" y="601071"/>
            <a:ext cx="5375513" cy="1754327"/>
          </a:xfrm>
          <a:prstGeom prst="rect">
            <a:avLst/>
          </a:prstGeom>
          <a:noFill/>
        </p:spPr>
        <p:txBody>
          <a:bodyPr wrap="square" rtlCol="0">
            <a:spAutoFit/>
          </a:bodyPr>
          <a:lstStyle/>
          <a:p>
            <a:r>
              <a:rPr lang="en-US" sz="3600" b="1" dirty="0" smtClean="0"/>
              <a:t>WSBA Best </a:t>
            </a:r>
            <a:br>
              <a:rPr lang="en-US" sz="3600" b="1" dirty="0" smtClean="0"/>
            </a:br>
            <a:r>
              <a:rPr lang="en-US" sz="3600" b="1" dirty="0" smtClean="0"/>
              <a:t>All-Around Road Rider Competition</a:t>
            </a:r>
            <a:endParaRPr lang="en-US" sz="3600" b="1" dirty="0"/>
          </a:p>
        </p:txBody>
      </p:sp>
      <p:pic>
        <p:nvPicPr>
          <p:cNvPr id="5" name="Picture 4"/>
          <p:cNvPicPr>
            <a:picLocks noChangeAspect="1"/>
          </p:cNvPicPr>
          <p:nvPr/>
        </p:nvPicPr>
        <p:blipFill>
          <a:blip r:embed="rId2"/>
          <a:stretch>
            <a:fillRect/>
          </a:stretch>
        </p:blipFill>
        <p:spPr>
          <a:xfrm>
            <a:off x="8180749" y="0"/>
            <a:ext cx="963251" cy="963251"/>
          </a:xfrm>
          <a:prstGeom prst="rect">
            <a:avLst/>
          </a:prstGeom>
        </p:spPr>
      </p:pic>
      <p:sp>
        <p:nvSpPr>
          <p:cNvPr id="7" name="TextBox 6"/>
          <p:cNvSpPr txBox="1"/>
          <p:nvPr/>
        </p:nvSpPr>
        <p:spPr>
          <a:xfrm>
            <a:off x="19251" y="2589589"/>
            <a:ext cx="9144000" cy="4093428"/>
          </a:xfrm>
          <a:prstGeom prst="rect">
            <a:avLst/>
          </a:prstGeom>
          <a:noFill/>
        </p:spPr>
        <p:txBody>
          <a:bodyPr wrap="square" rtlCol="0">
            <a:spAutoFit/>
          </a:bodyPr>
          <a:lstStyle/>
          <a:p>
            <a:pPr defTabSz="2743200">
              <a:tabLst>
                <a:tab pos="3205163" algn="l"/>
                <a:tab pos="5370513" algn="l"/>
              </a:tabLst>
            </a:pPr>
            <a:r>
              <a:rPr lang="en-US" sz="2000" dirty="0" smtClean="0">
                <a:latin typeface="+mj-lt"/>
              </a:rPr>
              <a:t>Men cat 1/2 	Will Teal	</a:t>
            </a:r>
            <a:r>
              <a:rPr lang="en-US" sz="2000" dirty="0">
                <a:latin typeface="+mj-lt"/>
              </a:rPr>
              <a:t>Métier Racing</a:t>
            </a:r>
          </a:p>
          <a:p>
            <a:pPr defTabSz="2800350">
              <a:tabLst>
                <a:tab pos="3205163" algn="l"/>
                <a:tab pos="5370513" algn="l"/>
              </a:tabLst>
            </a:pPr>
            <a:r>
              <a:rPr lang="en-US" sz="2000" dirty="0" smtClean="0">
                <a:latin typeface="+mj-lt"/>
              </a:rPr>
              <a:t>Men cat 3  	Justin Wagner	Mountain View Racing</a:t>
            </a:r>
          </a:p>
          <a:p>
            <a:pPr defTabSz="2800350">
              <a:tabLst>
                <a:tab pos="3205163" algn="l"/>
                <a:tab pos="5370513" algn="l"/>
              </a:tabLst>
            </a:pPr>
            <a:r>
              <a:rPr lang="en-US" sz="2000" dirty="0" smtClean="0">
                <a:latin typeface="+mj-lt"/>
              </a:rPr>
              <a:t>Men cat 4 	Paul Gilbert  	Apex Racing</a:t>
            </a:r>
          </a:p>
          <a:p>
            <a:pPr defTabSz="2743200">
              <a:tabLst>
                <a:tab pos="3205163" algn="l"/>
                <a:tab pos="5370513" algn="l"/>
              </a:tabLst>
            </a:pPr>
            <a:r>
              <a:rPr lang="en-US" sz="2000" dirty="0" smtClean="0">
                <a:latin typeface="+mj-lt"/>
              </a:rPr>
              <a:t>Women cat 1/2	Heidi Franz 	</a:t>
            </a:r>
            <a:r>
              <a:rPr lang="en-US" sz="2000" dirty="0">
                <a:latin typeface="+mj-lt"/>
              </a:rPr>
              <a:t>Keller </a:t>
            </a:r>
            <a:r>
              <a:rPr lang="en-US" sz="2000" dirty="0" err="1">
                <a:latin typeface="+mj-lt"/>
              </a:rPr>
              <a:t>Rohrback</a:t>
            </a:r>
            <a:r>
              <a:rPr lang="en-US" sz="2000" dirty="0">
                <a:latin typeface="+mj-lt"/>
              </a:rPr>
              <a:t> Cycling</a:t>
            </a:r>
          </a:p>
          <a:p>
            <a:pPr defTabSz="2743200">
              <a:tabLst>
                <a:tab pos="3205163" algn="l"/>
                <a:tab pos="5370513" algn="l"/>
              </a:tabLst>
            </a:pPr>
            <a:r>
              <a:rPr lang="en-US" sz="2000" dirty="0" smtClean="0">
                <a:latin typeface="+mj-lt"/>
              </a:rPr>
              <a:t>Women cat 3  	Stephanie </a:t>
            </a:r>
            <a:r>
              <a:rPr lang="en-US" sz="2000" dirty="0" err="1" smtClean="0">
                <a:latin typeface="+mj-lt"/>
              </a:rPr>
              <a:t>Halamek</a:t>
            </a:r>
            <a:r>
              <a:rPr lang="en-US" sz="2000" dirty="0" smtClean="0">
                <a:latin typeface="+mj-lt"/>
              </a:rPr>
              <a:t>  	Seattle Cancer Care Alliance</a:t>
            </a:r>
          </a:p>
          <a:p>
            <a:pPr defTabSz="2743200">
              <a:tabLst>
                <a:tab pos="3205163" algn="l"/>
                <a:tab pos="5370513" algn="l"/>
              </a:tabLst>
            </a:pPr>
            <a:r>
              <a:rPr lang="en-US" sz="2000" dirty="0" smtClean="0">
                <a:latin typeface="+mj-lt"/>
              </a:rPr>
              <a:t>Women cat 4 	Allison </a:t>
            </a:r>
            <a:r>
              <a:rPr lang="en-US" sz="2000" dirty="0" err="1" smtClean="0">
                <a:latin typeface="+mj-lt"/>
              </a:rPr>
              <a:t>Indyk</a:t>
            </a:r>
            <a:r>
              <a:rPr lang="en-US" sz="2000" dirty="0" smtClean="0">
                <a:latin typeface="+mj-lt"/>
              </a:rPr>
              <a:t>  </a:t>
            </a:r>
            <a:r>
              <a:rPr lang="en-US" sz="2000" dirty="0">
                <a:latin typeface="+mj-lt"/>
              </a:rPr>
              <a:t>	</a:t>
            </a:r>
            <a:r>
              <a:rPr lang="en-US" sz="2000" dirty="0" smtClean="0">
                <a:latin typeface="+mj-lt"/>
              </a:rPr>
              <a:t>Seattle </a:t>
            </a:r>
            <a:r>
              <a:rPr lang="en-US" sz="2000" dirty="0">
                <a:latin typeface="+mj-lt"/>
              </a:rPr>
              <a:t>Cancer Care Alliance</a:t>
            </a:r>
            <a:endParaRPr lang="en-US" sz="2000" dirty="0" smtClean="0">
              <a:latin typeface="+mj-lt"/>
            </a:endParaRPr>
          </a:p>
          <a:p>
            <a:pPr defTabSz="2743200">
              <a:tabLst>
                <a:tab pos="3205163" algn="l"/>
                <a:tab pos="5370513" algn="l"/>
              </a:tabLst>
            </a:pPr>
            <a:endParaRPr lang="en-US" sz="2000" dirty="0" smtClean="0">
              <a:latin typeface="+mj-lt"/>
            </a:endParaRPr>
          </a:p>
          <a:p>
            <a:pPr defTabSz="2916238">
              <a:tabLst>
                <a:tab pos="3205163" algn="l"/>
                <a:tab pos="5370513" algn="l"/>
              </a:tabLst>
            </a:pPr>
            <a:r>
              <a:rPr lang="en-US" sz="2000" dirty="0" smtClean="0">
                <a:latin typeface="+mj-lt"/>
              </a:rPr>
              <a:t>Masters men 60+  	Tom Potter	Olympia </a:t>
            </a:r>
            <a:r>
              <a:rPr lang="en-US" sz="2000" dirty="0" err="1" smtClean="0">
                <a:latin typeface="+mj-lt"/>
              </a:rPr>
              <a:t>Orthopaedic</a:t>
            </a:r>
            <a:r>
              <a:rPr lang="en-US" sz="2000" dirty="0" smtClean="0">
                <a:latin typeface="+mj-lt"/>
              </a:rPr>
              <a:t> Associates</a:t>
            </a:r>
          </a:p>
          <a:p>
            <a:pPr defTabSz="2916238">
              <a:tabLst>
                <a:tab pos="3205163" algn="l"/>
                <a:tab pos="5370513" algn="l"/>
              </a:tabLst>
            </a:pPr>
            <a:r>
              <a:rPr lang="en-US" sz="2000" dirty="0" smtClean="0">
                <a:latin typeface="+mj-lt"/>
              </a:rPr>
              <a:t>Masters men 50-59 	Sean Phillips  	Garage Racing</a:t>
            </a:r>
          </a:p>
          <a:p>
            <a:pPr defTabSz="2916238">
              <a:tabLst>
                <a:tab pos="3205163" algn="l"/>
                <a:tab pos="5370513" algn="l"/>
              </a:tabLst>
            </a:pPr>
            <a:r>
              <a:rPr lang="en-US" sz="2000" dirty="0" smtClean="0">
                <a:latin typeface="+mj-lt"/>
              </a:rPr>
              <a:t>Masters men cat 4/5 40-49 	Stewart </a:t>
            </a:r>
            <a:r>
              <a:rPr lang="en-US" sz="2000" dirty="0" err="1" smtClean="0">
                <a:latin typeface="+mj-lt"/>
              </a:rPr>
              <a:t>Ayling</a:t>
            </a:r>
            <a:r>
              <a:rPr lang="en-US" sz="2000" dirty="0" smtClean="0">
                <a:latin typeface="+mj-lt"/>
              </a:rPr>
              <a:t>  	</a:t>
            </a:r>
            <a:r>
              <a:rPr lang="en-US" sz="2000" dirty="0" err="1" smtClean="0">
                <a:latin typeface="+mj-lt"/>
              </a:rPr>
              <a:t>Monton</a:t>
            </a:r>
            <a:r>
              <a:rPr lang="en-US" sz="2000" dirty="0" smtClean="0">
                <a:latin typeface="+mj-lt"/>
              </a:rPr>
              <a:t>-TM</a:t>
            </a:r>
          </a:p>
          <a:p>
            <a:pPr defTabSz="2916238">
              <a:tabLst>
                <a:tab pos="3205163" algn="l"/>
                <a:tab pos="5370513" algn="l"/>
              </a:tabLst>
            </a:pPr>
            <a:r>
              <a:rPr lang="en-US" sz="2000" dirty="0" smtClean="0">
                <a:latin typeface="+mj-lt"/>
              </a:rPr>
              <a:t>Masters men cat 1/2/3 40-49 	Brian </a:t>
            </a:r>
            <a:r>
              <a:rPr lang="en-US" sz="2000" dirty="0" err="1" smtClean="0">
                <a:latin typeface="+mj-lt"/>
              </a:rPr>
              <a:t>Falkowkski</a:t>
            </a:r>
            <a:r>
              <a:rPr lang="en-US" sz="2000" dirty="0" smtClean="0">
                <a:latin typeface="+mj-lt"/>
              </a:rPr>
              <a:t>  	</a:t>
            </a:r>
            <a:r>
              <a:rPr lang="en-US" sz="2000" dirty="0" err="1" smtClean="0">
                <a:latin typeface="+mj-lt"/>
              </a:rPr>
              <a:t>Monton</a:t>
            </a:r>
            <a:r>
              <a:rPr lang="en-US" sz="2000" dirty="0" smtClean="0">
                <a:latin typeface="+mj-lt"/>
              </a:rPr>
              <a:t>-TM</a:t>
            </a:r>
          </a:p>
          <a:p>
            <a:pPr defTabSz="2916238">
              <a:tabLst>
                <a:tab pos="3205163" algn="l"/>
                <a:tab pos="5370513" algn="l"/>
              </a:tabLst>
            </a:pPr>
            <a:r>
              <a:rPr lang="en-US" sz="2000" dirty="0" smtClean="0">
                <a:latin typeface="+mj-lt"/>
              </a:rPr>
              <a:t>Masters women cat 1/2/3 40+ 	Annette Williams  	Kenmore Velo</a:t>
            </a:r>
          </a:p>
          <a:p>
            <a:pPr defTabSz="2916238">
              <a:tabLst>
                <a:tab pos="3205163" algn="l"/>
                <a:tab pos="5370513" algn="l"/>
              </a:tabLst>
            </a:pPr>
            <a:r>
              <a:rPr lang="en-US" sz="2000" dirty="0" smtClean="0">
                <a:latin typeface="+mj-lt"/>
              </a:rPr>
              <a:t>Masters women cat 4 40+ 	Lavonne Wilson  	Team Thrive P/B Kaiser Perm.	</a:t>
            </a:r>
            <a:endParaRPr lang="en-US" dirty="0">
              <a:latin typeface="+mj-lt"/>
            </a:endParaRPr>
          </a:p>
        </p:txBody>
      </p:sp>
      <p:pic>
        <p:nvPicPr>
          <p:cNvPr id="2" name="Picture 1"/>
          <p:cNvPicPr>
            <a:picLocks noChangeAspect="1"/>
          </p:cNvPicPr>
          <p:nvPr/>
        </p:nvPicPr>
        <p:blipFill>
          <a:blip r:embed="rId3"/>
          <a:stretch>
            <a:fillRect/>
          </a:stretch>
        </p:blipFill>
        <p:spPr>
          <a:xfrm>
            <a:off x="244343" y="0"/>
            <a:ext cx="2443714" cy="2370157"/>
          </a:xfrm>
          <a:prstGeom prst="rect">
            <a:avLst/>
          </a:prstGeom>
        </p:spPr>
      </p:pic>
    </p:spTree>
    <p:extLst>
      <p:ext uri="{BB962C8B-B14F-4D97-AF65-F5344CB8AC3E}">
        <p14:creationId xmlns:p14="http://schemas.microsoft.com/office/powerpoint/2010/main" val="1305731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7921" y="1071945"/>
            <a:ext cx="4466122" cy="1200329"/>
          </a:xfrm>
          <a:prstGeom prst="rect">
            <a:avLst/>
          </a:prstGeom>
          <a:noFill/>
        </p:spPr>
        <p:txBody>
          <a:bodyPr wrap="square" rtlCol="0">
            <a:spAutoFit/>
          </a:bodyPr>
          <a:lstStyle/>
          <a:p>
            <a:r>
              <a:rPr lang="en-US" sz="3600" b="1" dirty="0" smtClean="0"/>
              <a:t>Best All-Around Team 2017</a:t>
            </a:r>
            <a:endParaRPr lang="en-US" sz="3600" b="1" dirty="0"/>
          </a:p>
        </p:txBody>
      </p:sp>
      <p:pic>
        <p:nvPicPr>
          <p:cNvPr id="5" name="Picture 4"/>
          <p:cNvPicPr>
            <a:picLocks noChangeAspect="1"/>
          </p:cNvPicPr>
          <p:nvPr/>
        </p:nvPicPr>
        <p:blipFill>
          <a:blip r:embed="rId2"/>
          <a:stretch>
            <a:fillRect/>
          </a:stretch>
        </p:blipFill>
        <p:spPr>
          <a:xfrm>
            <a:off x="8180749" y="0"/>
            <a:ext cx="963251" cy="963251"/>
          </a:xfrm>
          <a:prstGeom prst="rect">
            <a:avLst/>
          </a:prstGeom>
        </p:spPr>
      </p:pic>
      <p:sp>
        <p:nvSpPr>
          <p:cNvPr id="7" name="TextBox 6"/>
          <p:cNvSpPr txBox="1"/>
          <p:nvPr/>
        </p:nvSpPr>
        <p:spPr>
          <a:xfrm>
            <a:off x="1341453" y="2701577"/>
            <a:ext cx="6079351" cy="3724097"/>
          </a:xfrm>
          <a:prstGeom prst="rect">
            <a:avLst/>
          </a:prstGeom>
          <a:noFill/>
        </p:spPr>
        <p:txBody>
          <a:bodyPr wrap="square" rtlCol="0">
            <a:spAutoFit/>
          </a:bodyPr>
          <a:lstStyle/>
          <a:p>
            <a:pPr defTabSz="2916238">
              <a:tabLst>
                <a:tab pos="3205163" algn="l"/>
                <a:tab pos="5370513" algn="l"/>
              </a:tabLst>
            </a:pPr>
            <a:r>
              <a:rPr lang="en-US" sz="2400" b="1" dirty="0" smtClean="0"/>
              <a:t>Men</a:t>
            </a:r>
          </a:p>
          <a:p>
            <a:pPr defTabSz="2916238">
              <a:tabLst>
                <a:tab pos="3205163" algn="l"/>
                <a:tab pos="5370513" algn="l"/>
              </a:tabLst>
            </a:pPr>
            <a:r>
              <a:rPr lang="en-US" sz="2400" dirty="0" smtClean="0"/>
              <a:t>1</a:t>
            </a:r>
            <a:r>
              <a:rPr lang="en-US" sz="2400" baseline="30000" dirty="0" smtClean="0"/>
              <a:t>st</a:t>
            </a:r>
            <a:r>
              <a:rPr lang="en-US" sz="2400" dirty="0" smtClean="0"/>
              <a:t> Place</a:t>
            </a:r>
            <a:r>
              <a:rPr lang="en-US" sz="2400" dirty="0"/>
              <a:t> </a:t>
            </a:r>
            <a:r>
              <a:rPr lang="en-US" sz="2400" dirty="0" smtClean="0"/>
              <a:t>Audi</a:t>
            </a:r>
          </a:p>
          <a:p>
            <a:pPr defTabSz="2916238">
              <a:tabLst>
                <a:tab pos="3205163" algn="l"/>
                <a:tab pos="5370513" algn="l"/>
              </a:tabLst>
            </a:pPr>
            <a:r>
              <a:rPr lang="en-US" sz="2400" dirty="0" smtClean="0"/>
              <a:t>2</a:t>
            </a:r>
            <a:r>
              <a:rPr lang="en-US" sz="2400" baseline="30000" dirty="0" smtClean="0"/>
              <a:t>nd</a:t>
            </a:r>
            <a:r>
              <a:rPr lang="en-US" sz="2400" dirty="0" smtClean="0"/>
              <a:t> Place M</a:t>
            </a:r>
            <a:r>
              <a:rPr lang="en-US" sz="2400" dirty="0" smtClean="0">
                <a:cs typeface="Calibri" panose="020F0502020204030204" pitchFamily="34" charset="0"/>
              </a:rPr>
              <a:t>é</a:t>
            </a:r>
            <a:r>
              <a:rPr lang="en-US" sz="2400" dirty="0" smtClean="0"/>
              <a:t>tier Racing &amp; Coffee</a:t>
            </a:r>
          </a:p>
          <a:p>
            <a:pPr defTabSz="2916238">
              <a:tabLst>
                <a:tab pos="3205163" algn="l"/>
                <a:tab pos="5370513" algn="l"/>
              </a:tabLst>
            </a:pPr>
            <a:r>
              <a:rPr lang="en-US" sz="2400" dirty="0" smtClean="0"/>
              <a:t>3</a:t>
            </a:r>
            <a:r>
              <a:rPr lang="en-US" sz="2400" baseline="30000" dirty="0" smtClean="0"/>
              <a:t>rd</a:t>
            </a:r>
            <a:r>
              <a:rPr lang="en-US" sz="2400" dirty="0" smtClean="0"/>
              <a:t> Place Apex Racing</a:t>
            </a:r>
          </a:p>
          <a:p>
            <a:pPr defTabSz="2916238">
              <a:tabLst>
                <a:tab pos="3205163" algn="l"/>
                <a:tab pos="5370513" algn="l"/>
              </a:tabLst>
            </a:pPr>
            <a:endParaRPr lang="en-US" sz="2400" dirty="0" smtClean="0"/>
          </a:p>
          <a:p>
            <a:pPr defTabSz="2743200">
              <a:tabLst>
                <a:tab pos="3205163" algn="l"/>
                <a:tab pos="5370513" algn="l"/>
              </a:tabLst>
            </a:pPr>
            <a:r>
              <a:rPr lang="en-US" sz="2400" b="1" dirty="0" smtClean="0"/>
              <a:t>Women</a:t>
            </a:r>
            <a:endParaRPr lang="en-US" sz="2400" b="1" dirty="0"/>
          </a:p>
          <a:p>
            <a:pPr defTabSz="2743200">
              <a:tabLst>
                <a:tab pos="3205163" algn="l"/>
                <a:tab pos="5370513" algn="l"/>
              </a:tabLst>
            </a:pPr>
            <a:r>
              <a:rPr lang="en-US" sz="2400" dirty="0" smtClean="0"/>
              <a:t>1</a:t>
            </a:r>
            <a:r>
              <a:rPr lang="en-US" sz="2400" baseline="30000" dirty="0" smtClean="0"/>
              <a:t>st</a:t>
            </a:r>
            <a:r>
              <a:rPr lang="en-US" sz="2400" dirty="0" smtClean="0"/>
              <a:t> Place Team Thrive P/B Kaiser Permanente</a:t>
            </a:r>
          </a:p>
          <a:p>
            <a:pPr defTabSz="2743200">
              <a:tabLst>
                <a:tab pos="3205163" algn="l"/>
                <a:tab pos="5370513" algn="l"/>
              </a:tabLst>
            </a:pPr>
            <a:r>
              <a:rPr lang="en-US" sz="2400" dirty="0" smtClean="0"/>
              <a:t>2</a:t>
            </a:r>
            <a:r>
              <a:rPr lang="en-US" sz="2400" baseline="30000" dirty="0" smtClean="0"/>
              <a:t>nd</a:t>
            </a:r>
            <a:r>
              <a:rPr lang="en-US" sz="2400" dirty="0" smtClean="0"/>
              <a:t> Place </a:t>
            </a:r>
            <a:r>
              <a:rPr lang="en-US" sz="2400" dirty="0" err="1" smtClean="0"/>
              <a:t>Velobody</a:t>
            </a:r>
            <a:r>
              <a:rPr lang="en-US" sz="2400" dirty="0" smtClean="0"/>
              <a:t>/</a:t>
            </a:r>
            <a:r>
              <a:rPr lang="en-US" sz="2400" dirty="0" err="1" smtClean="0"/>
              <a:t>Bikesale</a:t>
            </a:r>
            <a:endParaRPr lang="en-US" sz="2400" dirty="0" smtClean="0"/>
          </a:p>
          <a:p>
            <a:pPr defTabSz="2743200">
              <a:tabLst>
                <a:tab pos="3205163" algn="l"/>
                <a:tab pos="5370513" algn="l"/>
              </a:tabLst>
            </a:pPr>
            <a:r>
              <a:rPr lang="en-US" sz="2400" dirty="0" smtClean="0"/>
              <a:t>3</a:t>
            </a:r>
            <a:r>
              <a:rPr lang="en-US" sz="2400" baseline="30000" dirty="0" smtClean="0"/>
              <a:t>rd</a:t>
            </a:r>
            <a:r>
              <a:rPr lang="en-US" sz="2400" dirty="0" smtClean="0"/>
              <a:t> Place Seattle Cancer Care Alliance Cycling</a:t>
            </a:r>
            <a:r>
              <a:rPr lang="en-US" sz="2000" dirty="0">
                <a:latin typeface="+mj-lt"/>
              </a:rPr>
              <a:t>	</a:t>
            </a:r>
            <a:r>
              <a:rPr lang="en-US" sz="2000" dirty="0" smtClean="0">
                <a:latin typeface="+mj-lt"/>
              </a:rPr>
              <a:t>	</a:t>
            </a:r>
          </a:p>
        </p:txBody>
      </p:sp>
      <p:pic>
        <p:nvPicPr>
          <p:cNvPr id="2" name="Picture 1"/>
          <p:cNvPicPr>
            <a:picLocks noChangeAspect="1"/>
          </p:cNvPicPr>
          <p:nvPr/>
        </p:nvPicPr>
        <p:blipFill>
          <a:blip r:embed="rId3"/>
          <a:stretch>
            <a:fillRect/>
          </a:stretch>
        </p:blipFill>
        <p:spPr>
          <a:xfrm>
            <a:off x="344238" y="198444"/>
            <a:ext cx="2443714" cy="2370157"/>
          </a:xfrm>
          <a:prstGeom prst="rect">
            <a:avLst/>
          </a:prstGeom>
        </p:spPr>
      </p:pic>
    </p:spTree>
    <p:extLst>
      <p:ext uri="{BB962C8B-B14F-4D97-AF65-F5344CB8AC3E}">
        <p14:creationId xmlns:p14="http://schemas.microsoft.com/office/powerpoint/2010/main" val="3057733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741" y="181557"/>
            <a:ext cx="6181725" cy="971550"/>
          </a:xfrm>
        </p:spPr>
      </p:pic>
      <p:pic>
        <p:nvPicPr>
          <p:cNvPr id="5" name="Picture 4"/>
          <p:cNvPicPr>
            <a:picLocks noChangeAspect="1"/>
          </p:cNvPicPr>
          <p:nvPr/>
        </p:nvPicPr>
        <p:blipFill>
          <a:blip r:embed="rId3"/>
          <a:stretch>
            <a:fillRect/>
          </a:stretch>
        </p:blipFill>
        <p:spPr>
          <a:xfrm>
            <a:off x="6810375" y="156505"/>
            <a:ext cx="963251" cy="963251"/>
          </a:xfrm>
          <a:prstGeom prst="rect">
            <a:avLst/>
          </a:prstGeom>
        </p:spPr>
      </p:pic>
      <p:sp>
        <p:nvSpPr>
          <p:cNvPr id="8" name="TextBox 7"/>
          <p:cNvSpPr txBox="1"/>
          <p:nvPr/>
        </p:nvSpPr>
        <p:spPr>
          <a:xfrm>
            <a:off x="705924" y="1359169"/>
            <a:ext cx="7562313" cy="5447645"/>
          </a:xfrm>
          <a:prstGeom prst="rect">
            <a:avLst/>
          </a:prstGeom>
          <a:noFill/>
        </p:spPr>
        <p:txBody>
          <a:bodyPr wrap="square" rtlCol="0">
            <a:spAutoFit/>
          </a:bodyPr>
          <a:lstStyle/>
          <a:p>
            <a:r>
              <a:rPr lang="en-US" sz="3600" b="1" dirty="0" smtClean="0"/>
              <a:t>About the WSBA:</a:t>
            </a:r>
            <a:endParaRPr lang="en-US" sz="2400" b="1" dirty="0" smtClean="0"/>
          </a:p>
          <a:p>
            <a:pPr marL="283464" indent="-283464">
              <a:buFont typeface="Arial"/>
              <a:buChar char="•"/>
            </a:pPr>
            <a:r>
              <a:rPr lang="en-US" sz="2400" dirty="0" smtClean="0"/>
              <a:t>Revenue comes from USAC, WSBA memberships, and donations.</a:t>
            </a:r>
          </a:p>
          <a:p>
            <a:pPr marL="283464" indent="-283464">
              <a:buFont typeface="Arial"/>
              <a:buChar char="•"/>
            </a:pPr>
            <a:r>
              <a:rPr lang="en-US" sz="2400" dirty="0" smtClean="0"/>
              <a:t>Primary expenses annually include replacing equipment, championship jerseys, and bib and frame numbers. </a:t>
            </a:r>
            <a:endParaRPr lang="en-US" sz="2400" dirty="0"/>
          </a:p>
          <a:p>
            <a:pPr marL="283464" indent="-283464">
              <a:buFont typeface="Arial"/>
              <a:buChar char="•"/>
            </a:pPr>
            <a:r>
              <a:rPr lang="en-US" sz="2400" dirty="0" smtClean="0"/>
              <a:t>We seek out sponsorship to offset expenditures.</a:t>
            </a:r>
          </a:p>
          <a:p>
            <a:pPr marL="283464" indent="-283464">
              <a:buFont typeface="Arial"/>
              <a:buChar char="•"/>
            </a:pPr>
            <a:r>
              <a:rPr lang="en-US" sz="2400" dirty="0" smtClean="0"/>
              <a:t>We pay nominal stipends to individuals who manage significant time-consuming tasks. </a:t>
            </a:r>
          </a:p>
          <a:p>
            <a:pPr marL="283464" indent="-283464">
              <a:buFont typeface="Arial"/>
              <a:buChar char="•"/>
            </a:pPr>
            <a:r>
              <a:rPr lang="en-US" sz="2400" dirty="0" smtClean="0"/>
              <a:t>We conduct regular board calls (meetings) every 4-6 weeks. We review our finances vs budget at least quarterly if not monthly.</a:t>
            </a:r>
          </a:p>
          <a:p>
            <a:pPr marL="283464" indent="-283464">
              <a:buFont typeface="Arial"/>
              <a:buChar char="•"/>
            </a:pPr>
            <a:r>
              <a:rPr lang="en-US" sz="2400" dirty="0" smtClean="0"/>
              <a:t>We are constantly trying to find new ways to support competitive cycling in our region regardless of discipline and/or relation to USAC. </a:t>
            </a:r>
            <a:endParaRPr lang="en-US" dirty="0"/>
          </a:p>
        </p:txBody>
      </p:sp>
    </p:spTree>
    <p:extLst>
      <p:ext uri="{BB962C8B-B14F-4D97-AF65-F5344CB8AC3E}">
        <p14:creationId xmlns:p14="http://schemas.microsoft.com/office/powerpoint/2010/main" val="2375118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49012" y="424795"/>
            <a:ext cx="963251" cy="963251"/>
          </a:xfrm>
          <a:prstGeom prst="rect">
            <a:avLst/>
          </a:prstGeom>
        </p:spPr>
      </p:pic>
      <p:sp>
        <p:nvSpPr>
          <p:cNvPr id="8" name="TextBox 7"/>
          <p:cNvSpPr txBox="1"/>
          <p:nvPr/>
        </p:nvSpPr>
        <p:spPr>
          <a:xfrm>
            <a:off x="631496" y="3927240"/>
            <a:ext cx="7549435" cy="1754326"/>
          </a:xfrm>
          <a:prstGeom prst="rect">
            <a:avLst/>
          </a:prstGeom>
          <a:noFill/>
        </p:spPr>
        <p:txBody>
          <a:bodyPr wrap="square" rtlCol="0">
            <a:spAutoFit/>
          </a:bodyPr>
          <a:lstStyle/>
          <a:p>
            <a:pPr algn="ctr"/>
            <a:r>
              <a:rPr lang="en-US" sz="3600" dirty="0" smtClean="0"/>
              <a:t>Richard Smith</a:t>
            </a:r>
          </a:p>
          <a:p>
            <a:pPr algn="ctr"/>
            <a:r>
              <a:rPr lang="en-US" sz="3600" dirty="0" smtClean="0"/>
              <a:t>Executive </a:t>
            </a:r>
            <a:r>
              <a:rPr lang="en-US" sz="3600" dirty="0"/>
              <a:t>Director of Cascade Bicycle </a:t>
            </a:r>
            <a:r>
              <a:rPr lang="en-US" sz="3600" dirty="0" smtClean="0"/>
              <a:t>Club</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619" y="424795"/>
            <a:ext cx="6181725" cy="971550"/>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2614" y="2267400"/>
            <a:ext cx="4267200" cy="1066800"/>
          </a:xfrm>
          <a:prstGeom prst="rect">
            <a:avLst/>
          </a:prstGeom>
        </p:spPr>
      </p:pic>
    </p:spTree>
    <p:extLst>
      <p:ext uri="{BB962C8B-B14F-4D97-AF65-F5344CB8AC3E}">
        <p14:creationId xmlns:p14="http://schemas.microsoft.com/office/powerpoint/2010/main" val="1193594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849012" y="424795"/>
            <a:ext cx="963251" cy="963251"/>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5619" y="424795"/>
            <a:ext cx="6181725" cy="971550"/>
          </a:xfrm>
        </p:spPr>
      </p:pic>
      <p:graphicFrame>
        <p:nvGraphicFramePr>
          <p:cNvPr id="3" name="Object 2"/>
          <p:cNvGraphicFramePr>
            <a:graphicFrameLocks noChangeAspect="1"/>
          </p:cNvGraphicFramePr>
          <p:nvPr>
            <p:extLst>
              <p:ext uri="{D42A27DB-BD31-4B8C-83A1-F6EECF244321}">
                <p14:modId xmlns:p14="http://schemas.microsoft.com/office/powerpoint/2010/main" val="2543681329"/>
              </p:ext>
            </p:extLst>
          </p:nvPr>
        </p:nvGraphicFramePr>
        <p:xfrm>
          <a:off x="525619" y="1525691"/>
          <a:ext cx="4629687" cy="5192031"/>
        </p:xfrm>
        <a:graphic>
          <a:graphicData uri="http://schemas.openxmlformats.org/presentationml/2006/ole">
            <mc:AlternateContent xmlns:mc="http://schemas.openxmlformats.org/markup-compatibility/2006">
              <mc:Choice xmlns:v="urn:schemas-microsoft-com:vml" Requires="v">
                <p:oleObj spid="_x0000_s1034" name="Worksheet" r:id="rId5" imgW="7239084" imgH="10382119" progId="Excel.Sheet.12">
                  <p:link updateAutomatic="1"/>
                </p:oleObj>
              </mc:Choice>
              <mc:Fallback>
                <p:oleObj name="Worksheet" r:id="rId5" imgW="7239084" imgH="10382119" progId="Excel.Sheet.12">
                  <p:link updateAutomatic="1"/>
                  <p:pic>
                    <p:nvPicPr>
                      <p:cNvPr id="0" name=""/>
                      <p:cNvPicPr/>
                      <p:nvPr/>
                    </p:nvPicPr>
                    <p:blipFill>
                      <a:blip r:embed="rId6"/>
                      <a:stretch>
                        <a:fillRect/>
                      </a:stretch>
                    </p:blipFill>
                    <p:spPr>
                      <a:xfrm>
                        <a:off x="525619" y="1525691"/>
                        <a:ext cx="4629687" cy="5192031"/>
                      </a:xfrm>
                      <a:prstGeom prst="rect">
                        <a:avLst/>
                      </a:prstGeom>
                    </p:spPr>
                  </p:pic>
                </p:oleObj>
              </mc:Fallback>
            </mc:AlternateContent>
          </a:graphicData>
        </a:graphic>
      </p:graphicFrame>
    </p:spTree>
    <p:extLst>
      <p:ext uri="{BB962C8B-B14F-4D97-AF65-F5344CB8AC3E}">
        <p14:creationId xmlns:p14="http://schemas.microsoft.com/office/powerpoint/2010/main" val="3749729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49012" y="424795"/>
            <a:ext cx="963251" cy="963251"/>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619" y="424795"/>
            <a:ext cx="6181725" cy="97155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600" y="1545712"/>
            <a:ext cx="3707899" cy="4814326"/>
          </a:xfrm>
          <a:prstGeom prst="rect">
            <a:avLst/>
          </a:prstGeom>
        </p:spPr>
      </p:pic>
    </p:spTree>
    <p:extLst>
      <p:ext uri="{BB962C8B-B14F-4D97-AF65-F5344CB8AC3E}">
        <p14:creationId xmlns:p14="http://schemas.microsoft.com/office/powerpoint/2010/main" val="166558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214" y="1130416"/>
            <a:ext cx="3965609" cy="1325563"/>
          </a:xfrm>
        </p:spPr>
        <p:txBody>
          <a:bodyPr>
            <a:normAutofit/>
          </a:bodyPr>
          <a:lstStyle/>
          <a:p>
            <a:r>
              <a:rPr lang="en-US" dirty="0" smtClean="0"/>
              <a:t/>
            </a:r>
            <a:br>
              <a:rPr lang="en-US" dirty="0" smtClean="0"/>
            </a:br>
            <a:r>
              <a:rPr lang="en-US" sz="3600" b="1" dirty="0" smtClean="0">
                <a:latin typeface="+mn-lt"/>
              </a:rPr>
              <a:t>WSBA Calendar</a:t>
            </a:r>
            <a:endParaRPr lang="en-US" sz="3600" b="1" dirty="0">
              <a:latin typeface="+mn-lt"/>
            </a:endParaRPr>
          </a:p>
        </p:txBody>
      </p:sp>
      <p:sp>
        <p:nvSpPr>
          <p:cNvPr id="3" name="Content Placeholder 2"/>
          <p:cNvSpPr>
            <a:spLocks noGrp="1"/>
          </p:cNvSpPr>
          <p:nvPr>
            <p:ph idx="1"/>
          </p:nvPr>
        </p:nvSpPr>
        <p:spPr>
          <a:xfrm>
            <a:off x="628650" y="3330341"/>
            <a:ext cx="7886700" cy="2846622"/>
          </a:xfrm>
        </p:spPr>
        <p:txBody>
          <a:bodyPr/>
          <a:lstStyle/>
          <a:p>
            <a:pPr marL="0" indent="0">
              <a:lnSpc>
                <a:spcPct val="100000"/>
              </a:lnSpc>
              <a:spcBef>
                <a:spcPts val="0"/>
              </a:spcBef>
              <a:buNone/>
            </a:pPr>
            <a:r>
              <a:rPr lang="en-US" sz="2400" dirty="0" smtClean="0">
                <a:latin typeface="Leelawadee" panose="020B0502040204020203" pitchFamily="34" charset="-34"/>
                <a:cs typeface="Leelawadee" panose="020B0502040204020203" pitchFamily="34" charset="-34"/>
              </a:rPr>
              <a:t/>
            </a:r>
            <a:br>
              <a:rPr lang="en-US" sz="2400" dirty="0" smtClean="0">
                <a:latin typeface="Leelawadee" panose="020B0502040204020203" pitchFamily="34" charset="-34"/>
                <a:cs typeface="Leelawadee" panose="020B0502040204020203" pitchFamily="34" charset="-34"/>
              </a:rPr>
            </a:br>
            <a:r>
              <a:rPr lang="en-US" sz="2400" dirty="0" smtClean="0">
                <a:cs typeface="Leelawadee" panose="020B0502040204020203" pitchFamily="34" charset="-34"/>
              </a:rPr>
              <a:t>Competitive cycling events </a:t>
            </a:r>
            <a:r>
              <a:rPr lang="en-US" sz="2400" dirty="0">
                <a:cs typeface="Leelawadee" panose="020B0502040204020203" pitchFamily="34" charset="-34"/>
              </a:rPr>
              <a:t>held within the </a:t>
            </a:r>
            <a:r>
              <a:rPr lang="en-US" sz="2400" dirty="0" smtClean="0">
                <a:cs typeface="Leelawadee" panose="020B0502040204020203" pitchFamily="34" charset="-34"/>
              </a:rPr>
              <a:t>Washington, North Idaho, </a:t>
            </a:r>
            <a:r>
              <a:rPr lang="en-US" sz="2400" dirty="0">
                <a:cs typeface="Leelawadee" panose="020B0502040204020203" pitchFamily="34" charset="-34"/>
              </a:rPr>
              <a:t>and Oregon borders </a:t>
            </a:r>
            <a:r>
              <a:rPr lang="en-US" sz="2400" dirty="0" smtClean="0">
                <a:cs typeface="Leelawadee" panose="020B0502040204020203" pitchFamily="34" charset="-34"/>
              </a:rPr>
              <a:t>of the WSBA that </a:t>
            </a:r>
            <a:r>
              <a:rPr lang="en-US" sz="2400" dirty="0">
                <a:cs typeface="Leelawadee" panose="020B0502040204020203" pitchFamily="34" charset="-34"/>
              </a:rPr>
              <a:t>are not sanctioned by another local association or governing body </a:t>
            </a:r>
            <a:r>
              <a:rPr lang="en-US" sz="2400" dirty="0" smtClean="0">
                <a:cs typeface="Leelawadee" panose="020B0502040204020203" pitchFamily="34" charset="-34"/>
              </a:rPr>
              <a:t>are listed </a:t>
            </a:r>
            <a:r>
              <a:rPr lang="en-US" sz="2400" dirty="0">
                <a:cs typeface="Leelawadee" panose="020B0502040204020203" pitchFamily="34" charset="-34"/>
              </a:rPr>
              <a:t>on the WSBA calendar. </a:t>
            </a:r>
            <a:r>
              <a:rPr lang="en-US" sz="2400" dirty="0" smtClean="0">
                <a:cs typeface="Leelawadee" panose="020B0502040204020203" pitchFamily="34" charset="-34"/>
              </a:rPr>
              <a:t> The calendar includes road, track, cyclocross, cross country, enduro, downhill, and other cycling events.</a:t>
            </a:r>
            <a:endParaRPr lang="en-US" sz="2400" dirty="0">
              <a:cs typeface="Leelawadee" panose="020B0502040204020203" pitchFamily="34" charset="-34"/>
            </a:endParaRPr>
          </a:p>
        </p:txBody>
      </p:sp>
      <p:pic>
        <p:nvPicPr>
          <p:cNvPr id="4" name="Picture 3"/>
          <p:cNvPicPr>
            <a:picLocks noChangeAspect="1"/>
          </p:cNvPicPr>
          <p:nvPr/>
        </p:nvPicPr>
        <p:blipFill>
          <a:blip r:embed="rId2"/>
          <a:stretch>
            <a:fillRect/>
          </a:stretch>
        </p:blipFill>
        <p:spPr>
          <a:xfrm>
            <a:off x="0" y="15893"/>
            <a:ext cx="4267200" cy="3048000"/>
          </a:xfrm>
          <a:prstGeom prst="rect">
            <a:avLst/>
          </a:prstGeom>
        </p:spPr>
      </p:pic>
      <p:pic>
        <p:nvPicPr>
          <p:cNvPr id="5" name="Picture 4"/>
          <p:cNvPicPr>
            <a:picLocks noChangeAspect="1"/>
          </p:cNvPicPr>
          <p:nvPr/>
        </p:nvPicPr>
        <p:blipFill>
          <a:blip r:embed="rId3"/>
          <a:stretch>
            <a:fillRect/>
          </a:stretch>
        </p:blipFill>
        <p:spPr>
          <a:xfrm>
            <a:off x="8180749" y="0"/>
            <a:ext cx="963251" cy="963251"/>
          </a:xfrm>
          <a:prstGeom prst="rect">
            <a:avLst/>
          </a:prstGeom>
        </p:spPr>
      </p:pic>
    </p:spTree>
    <p:extLst>
      <p:ext uri="{BB962C8B-B14F-4D97-AF65-F5344CB8AC3E}">
        <p14:creationId xmlns:p14="http://schemas.microsoft.com/office/powerpoint/2010/main" val="2176461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617" y="52667"/>
            <a:ext cx="4783755" cy="2122642"/>
          </a:xfrm>
        </p:spPr>
        <p:txBody>
          <a:bodyPr>
            <a:noAutofit/>
          </a:bodyPr>
          <a:lstStyle/>
          <a:p>
            <a:r>
              <a:rPr lang="en-US" sz="3600" b="1" dirty="0" smtClean="0">
                <a:latin typeface="+mn-lt"/>
              </a:rPr>
              <a:t>WSBA Equipment Rental Program and </a:t>
            </a:r>
            <a:br>
              <a:rPr lang="en-US" sz="3600" b="1" dirty="0" smtClean="0">
                <a:latin typeface="+mn-lt"/>
              </a:rPr>
            </a:br>
            <a:r>
              <a:rPr lang="en-US" sz="3600" b="1" dirty="0" smtClean="0">
                <a:latin typeface="+mn-lt"/>
              </a:rPr>
              <a:t>Fee Discount</a:t>
            </a:r>
            <a:endParaRPr lang="en-US" sz="3600" b="1" dirty="0">
              <a:latin typeface="+mn-lt"/>
            </a:endParaRPr>
          </a:p>
        </p:txBody>
      </p:sp>
      <p:sp>
        <p:nvSpPr>
          <p:cNvPr id="3" name="Content Placeholder 2"/>
          <p:cNvSpPr>
            <a:spLocks noGrp="1"/>
          </p:cNvSpPr>
          <p:nvPr>
            <p:ph idx="1"/>
          </p:nvPr>
        </p:nvSpPr>
        <p:spPr>
          <a:xfrm>
            <a:off x="173255" y="2107932"/>
            <a:ext cx="8710863" cy="4456497"/>
          </a:xfrm>
        </p:spPr>
        <p:txBody>
          <a:bodyPr>
            <a:noAutofit/>
          </a:bodyPr>
          <a:lstStyle/>
          <a:p>
            <a:pPr marL="0" indent="0">
              <a:lnSpc>
                <a:spcPct val="100000"/>
              </a:lnSpc>
              <a:spcBef>
                <a:spcPts val="0"/>
              </a:spcBef>
              <a:buNone/>
            </a:pPr>
            <a:r>
              <a:rPr lang="en-US" sz="2200" dirty="0" smtClean="0"/>
              <a:t>The WSBA provides equipment rental for races of all kinds and sizes.  We offer rental fee discounts for qualifying events:​</a:t>
            </a:r>
            <a:br>
              <a:rPr lang="en-US" sz="2200" dirty="0" smtClean="0"/>
            </a:br>
            <a:r>
              <a:rPr lang="en-US" sz="2200" b="1" dirty="0" smtClean="0"/>
              <a:t>50</a:t>
            </a:r>
            <a:r>
              <a:rPr lang="en-US" sz="2200" b="1" dirty="0"/>
              <a:t>% off standard rental fees for </a:t>
            </a:r>
            <a:r>
              <a:rPr lang="en-US" sz="2200" b="1" dirty="0" smtClean="0"/>
              <a:t>an event that </a:t>
            </a:r>
            <a:r>
              <a:rPr lang="en-US" sz="2200" dirty="0" smtClean="0"/>
              <a:t>offers </a:t>
            </a:r>
            <a:r>
              <a:rPr lang="en-US" sz="2200" dirty="0"/>
              <a:t>3 or more junior </a:t>
            </a:r>
            <a:r>
              <a:rPr lang="en-US" sz="2200" dirty="0" smtClean="0"/>
              <a:t>or women’s categories run </a:t>
            </a:r>
            <a:r>
              <a:rPr lang="en-US" sz="2200" dirty="0"/>
              <a:t>separately within the race day </a:t>
            </a:r>
            <a:r>
              <a:rPr lang="en-US" sz="2200" dirty="0" smtClean="0"/>
              <a:t>schedule and/or is a new </a:t>
            </a:r>
            <a:r>
              <a:rPr lang="en-US" sz="2200" dirty="0"/>
              <a:t>event </a:t>
            </a:r>
            <a:r>
              <a:rPr lang="en-US" sz="2200" dirty="0" smtClean="0"/>
              <a:t>within </a:t>
            </a:r>
            <a:r>
              <a:rPr lang="en-US" sz="2200" dirty="0"/>
              <a:t>the WSBA </a:t>
            </a:r>
            <a:r>
              <a:rPr lang="en-US" sz="2200" dirty="0" smtClean="0"/>
              <a:t>region </a:t>
            </a:r>
            <a:r>
              <a:rPr lang="en-US" sz="2200" dirty="0"/>
              <a:t>that:</a:t>
            </a:r>
          </a:p>
          <a:p>
            <a:pPr lvl="1">
              <a:lnSpc>
                <a:spcPct val="100000"/>
              </a:lnSpc>
              <a:spcBef>
                <a:spcPts val="0"/>
              </a:spcBef>
            </a:pPr>
            <a:r>
              <a:rPr lang="en-US" sz="2200" dirty="0"/>
              <a:t>Uses a venue/park/locale that has never previously hosted a competitive cycling event;</a:t>
            </a:r>
          </a:p>
          <a:p>
            <a:pPr lvl="1">
              <a:lnSpc>
                <a:spcPct val="100000"/>
              </a:lnSpc>
              <a:spcBef>
                <a:spcPts val="0"/>
              </a:spcBef>
            </a:pPr>
            <a:r>
              <a:rPr lang="en-US" sz="2200" dirty="0"/>
              <a:t>Uses a venue/park/locale that has not hosted a competitive cycling event in the last 2 years</a:t>
            </a:r>
            <a:r>
              <a:rPr lang="en-US" sz="2200" dirty="0" smtClean="0"/>
              <a:t>; or</a:t>
            </a:r>
            <a:endParaRPr lang="en-US" sz="2200" dirty="0"/>
          </a:p>
          <a:p>
            <a:pPr lvl="1">
              <a:lnSpc>
                <a:spcPct val="100000"/>
              </a:lnSpc>
              <a:spcBef>
                <a:spcPts val="0"/>
              </a:spcBef>
            </a:pPr>
            <a:r>
              <a:rPr lang="en-US" sz="2200" dirty="0" smtClean="0"/>
              <a:t>Is </a:t>
            </a:r>
            <a:r>
              <a:rPr lang="en-US" sz="2200" dirty="0"/>
              <a:t>an existing event that opts for USAC sanctioning for the current year and has not been USAC sanctioned in the previous 2 years.</a:t>
            </a:r>
          </a:p>
          <a:p>
            <a:pPr marL="0" indent="0">
              <a:lnSpc>
                <a:spcPct val="100000"/>
              </a:lnSpc>
              <a:spcBef>
                <a:spcPts val="0"/>
              </a:spcBef>
              <a:buNone/>
            </a:pPr>
            <a:r>
              <a:rPr lang="en-US" sz="2200" b="1" dirty="0" smtClean="0"/>
              <a:t>100</a:t>
            </a:r>
            <a:r>
              <a:rPr lang="en-US" sz="2200" b="1" dirty="0"/>
              <a:t>% off </a:t>
            </a:r>
            <a:r>
              <a:rPr lang="en-US" sz="2200" b="1" dirty="0" smtClean="0"/>
              <a:t>standard </a:t>
            </a:r>
            <a:r>
              <a:rPr lang="en-US" sz="2200" b="1" dirty="0"/>
              <a:t>rental fees for </a:t>
            </a:r>
            <a:r>
              <a:rPr lang="en-US" sz="2200" b="1" dirty="0" smtClean="0"/>
              <a:t>an event designated </a:t>
            </a:r>
            <a:r>
              <a:rPr lang="en-US" sz="2200" b="1" dirty="0"/>
              <a:t>as </a:t>
            </a:r>
            <a:r>
              <a:rPr lang="en-US" sz="2200" b="1" dirty="0" smtClean="0"/>
              <a:t>a WSBA championship.</a:t>
            </a:r>
            <a:r>
              <a:rPr lang="en-US" sz="2200" b="1" dirty="0"/>
              <a:t> </a:t>
            </a:r>
            <a:endParaRPr lang="en-US" sz="2200" dirty="0"/>
          </a:p>
        </p:txBody>
      </p:sp>
      <p:pic>
        <p:nvPicPr>
          <p:cNvPr id="4" name="Picture 3"/>
          <p:cNvPicPr>
            <a:picLocks noChangeAspect="1"/>
          </p:cNvPicPr>
          <p:nvPr/>
        </p:nvPicPr>
        <p:blipFill>
          <a:blip r:embed="rId2"/>
          <a:stretch>
            <a:fillRect/>
          </a:stretch>
        </p:blipFill>
        <p:spPr>
          <a:xfrm>
            <a:off x="0" y="456606"/>
            <a:ext cx="3838839" cy="1335983"/>
          </a:xfrm>
          <a:prstGeom prst="rect">
            <a:avLst/>
          </a:prstGeom>
        </p:spPr>
      </p:pic>
      <p:pic>
        <p:nvPicPr>
          <p:cNvPr id="5" name="Picture 4"/>
          <p:cNvPicPr>
            <a:picLocks noChangeAspect="1"/>
          </p:cNvPicPr>
          <p:nvPr/>
        </p:nvPicPr>
        <p:blipFill>
          <a:blip r:embed="rId3"/>
          <a:stretch>
            <a:fillRect/>
          </a:stretch>
        </p:blipFill>
        <p:spPr>
          <a:xfrm>
            <a:off x="8180749" y="0"/>
            <a:ext cx="963251" cy="963251"/>
          </a:xfrm>
          <a:prstGeom prst="rect">
            <a:avLst/>
          </a:prstGeom>
        </p:spPr>
      </p:pic>
    </p:spTree>
    <p:extLst>
      <p:ext uri="{BB962C8B-B14F-4D97-AF65-F5344CB8AC3E}">
        <p14:creationId xmlns:p14="http://schemas.microsoft.com/office/powerpoint/2010/main" val="1301230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003" y="348114"/>
            <a:ext cx="4071486" cy="1690689"/>
          </a:xfrm>
        </p:spPr>
        <p:txBody>
          <a:bodyPr>
            <a:normAutofit/>
          </a:bodyPr>
          <a:lstStyle/>
          <a:p>
            <a:r>
              <a:rPr lang="en-US" sz="3600" b="1" dirty="0" smtClean="0">
                <a:latin typeface="+mn-lt"/>
              </a:rPr>
              <a:t>WSBA New </a:t>
            </a:r>
            <a:br>
              <a:rPr lang="en-US" sz="3600" b="1" dirty="0" smtClean="0">
                <a:latin typeface="+mn-lt"/>
              </a:rPr>
            </a:br>
            <a:r>
              <a:rPr lang="en-US" sz="3600" b="1" dirty="0" smtClean="0">
                <a:latin typeface="+mn-lt"/>
              </a:rPr>
              <a:t>Event Subsidies</a:t>
            </a:r>
            <a:endParaRPr lang="en-US" sz="3600" b="1" dirty="0">
              <a:latin typeface="+mn-lt"/>
            </a:endParaRPr>
          </a:p>
        </p:txBody>
      </p:sp>
      <p:sp>
        <p:nvSpPr>
          <p:cNvPr id="3" name="Content Placeholder 2"/>
          <p:cNvSpPr>
            <a:spLocks noGrp="1"/>
          </p:cNvSpPr>
          <p:nvPr>
            <p:ph idx="1"/>
          </p:nvPr>
        </p:nvSpPr>
        <p:spPr>
          <a:xfrm>
            <a:off x="734166" y="2444816"/>
            <a:ext cx="7886700" cy="4117157"/>
          </a:xfrm>
        </p:spPr>
        <p:txBody>
          <a:bodyPr>
            <a:normAutofit/>
          </a:bodyPr>
          <a:lstStyle/>
          <a:p>
            <a:pPr marL="0" indent="0">
              <a:lnSpc>
                <a:spcPct val="100000"/>
              </a:lnSpc>
              <a:spcBef>
                <a:spcPts val="0"/>
              </a:spcBef>
              <a:buNone/>
            </a:pPr>
            <a:r>
              <a:rPr lang="en-US" dirty="0" smtClean="0"/>
              <a:t/>
            </a:r>
            <a:br>
              <a:rPr lang="en-US" dirty="0" smtClean="0"/>
            </a:br>
            <a:r>
              <a:rPr lang="en-US" sz="2400" dirty="0" smtClean="0"/>
              <a:t>The New Event Subsidy Program was launched in 2016 to help promoters add new events or evolve existing events which support growth for the WSBA membership and the competitive cycling community as a whole.</a:t>
            </a:r>
          </a:p>
          <a:p>
            <a:pPr marL="0" indent="0">
              <a:lnSpc>
                <a:spcPct val="100000"/>
              </a:lnSpc>
              <a:spcBef>
                <a:spcPts val="0"/>
              </a:spcBef>
              <a:buNone/>
            </a:pPr>
            <a:endParaRPr lang="en-US" sz="2400" dirty="0" smtClean="0"/>
          </a:p>
          <a:p>
            <a:pPr marL="0" indent="0">
              <a:lnSpc>
                <a:spcPct val="100000"/>
              </a:lnSpc>
              <a:spcBef>
                <a:spcPts val="0"/>
              </a:spcBef>
              <a:buNone/>
            </a:pPr>
            <a:r>
              <a:rPr lang="en-US" sz="2400" dirty="0" smtClean="0"/>
              <a:t>Events supported in 2017 include:</a:t>
            </a:r>
          </a:p>
          <a:p>
            <a:pPr marL="228600" lvl="1" indent="0">
              <a:lnSpc>
                <a:spcPct val="100000"/>
              </a:lnSpc>
              <a:spcBef>
                <a:spcPts val="0"/>
              </a:spcBef>
              <a:buNone/>
            </a:pPr>
            <a:r>
              <a:rPr lang="en-US" dirty="0" smtClean="0"/>
              <a:t>NW CX Cup Series</a:t>
            </a:r>
          </a:p>
          <a:p>
            <a:pPr marL="457200" lvl="1">
              <a:lnSpc>
                <a:spcPct val="100000"/>
              </a:lnSpc>
              <a:spcBef>
                <a:spcPts val="0"/>
              </a:spcBef>
              <a:buNone/>
            </a:pPr>
            <a:r>
              <a:rPr lang="en-US" dirty="0" smtClean="0"/>
              <a:t>Team Thrive Women’s Intro to Racing Clinic and Race day at Pacific Raceways</a:t>
            </a:r>
          </a:p>
          <a:p>
            <a:pPr marL="0" indent="0">
              <a:lnSpc>
                <a:spcPct val="100000"/>
              </a:lnSpc>
              <a:spcBef>
                <a:spcPts val="0"/>
              </a:spcBef>
              <a:buNone/>
            </a:pPr>
            <a:endParaRPr lang="en-US" sz="2400" i="1" dirty="0">
              <a:latin typeface="+mj-lt"/>
            </a:endParaRPr>
          </a:p>
        </p:txBody>
      </p:sp>
      <p:pic>
        <p:nvPicPr>
          <p:cNvPr id="4" name="Picture 3"/>
          <p:cNvPicPr>
            <a:picLocks noChangeAspect="1"/>
          </p:cNvPicPr>
          <p:nvPr/>
        </p:nvPicPr>
        <p:blipFill>
          <a:blip r:embed="rId2"/>
          <a:stretch>
            <a:fillRect/>
          </a:stretch>
        </p:blipFill>
        <p:spPr>
          <a:xfrm>
            <a:off x="8139241" y="0"/>
            <a:ext cx="963251" cy="963251"/>
          </a:xfrm>
          <a:prstGeom prst="rect">
            <a:avLst/>
          </a:prstGeom>
        </p:spPr>
      </p:pic>
      <p:pic>
        <p:nvPicPr>
          <p:cNvPr id="8" name="Picture 7"/>
          <p:cNvPicPr>
            <a:picLocks noChangeAspect="1"/>
          </p:cNvPicPr>
          <p:nvPr/>
        </p:nvPicPr>
        <p:blipFill>
          <a:blip r:embed="rId3"/>
          <a:stretch>
            <a:fillRect/>
          </a:stretch>
        </p:blipFill>
        <p:spPr>
          <a:xfrm>
            <a:off x="0" y="-34225"/>
            <a:ext cx="3719077" cy="1994951"/>
          </a:xfrm>
          <a:prstGeom prst="rect">
            <a:avLst/>
          </a:prstGeom>
        </p:spPr>
      </p:pic>
    </p:spTree>
    <p:extLst>
      <p:ext uri="{BB962C8B-B14F-4D97-AF65-F5344CB8AC3E}">
        <p14:creationId xmlns:p14="http://schemas.microsoft.com/office/powerpoint/2010/main" val="234262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59" y="403865"/>
            <a:ext cx="6460043" cy="1325563"/>
          </a:xfrm>
        </p:spPr>
        <p:txBody>
          <a:bodyPr>
            <a:normAutofit/>
          </a:bodyPr>
          <a:lstStyle/>
          <a:p>
            <a:r>
              <a:rPr lang="en-US" sz="3600" b="1" dirty="0" smtClean="0">
                <a:latin typeface="+mn-lt"/>
              </a:rPr>
              <a:t>Zwift WSBA </a:t>
            </a:r>
            <a:r>
              <a:rPr lang="en-US" sz="3600" b="1" dirty="0" err="1" smtClean="0">
                <a:latin typeface="+mn-lt"/>
              </a:rPr>
              <a:t>SweatFest</a:t>
            </a:r>
            <a:r>
              <a:rPr lang="en-US" sz="3600" b="1" dirty="0" smtClean="0">
                <a:latin typeface="+mn-lt"/>
              </a:rPr>
              <a:t> Race Series P/B Métier Seattle</a:t>
            </a:r>
            <a:endParaRPr lang="en-US" sz="3600" b="1" dirty="0">
              <a:latin typeface="+mn-lt"/>
            </a:endParaRPr>
          </a:p>
        </p:txBody>
      </p:sp>
      <p:pic>
        <p:nvPicPr>
          <p:cNvPr id="4" name="Picture 3"/>
          <p:cNvPicPr>
            <a:picLocks noChangeAspect="1"/>
          </p:cNvPicPr>
          <p:nvPr/>
        </p:nvPicPr>
        <p:blipFill>
          <a:blip r:embed="rId2"/>
          <a:stretch>
            <a:fillRect/>
          </a:stretch>
        </p:blipFill>
        <p:spPr>
          <a:xfrm>
            <a:off x="7176197" y="288932"/>
            <a:ext cx="1349617" cy="134961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0313"/>
            <a:ext cx="9144000" cy="384526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7058" y="137834"/>
            <a:ext cx="1023942" cy="1857624"/>
          </a:xfrm>
          <a:prstGeom prst="rect">
            <a:avLst/>
          </a:prstGeom>
        </p:spPr>
      </p:pic>
    </p:spTree>
    <p:extLst>
      <p:ext uri="{BB962C8B-B14F-4D97-AF65-F5344CB8AC3E}">
        <p14:creationId xmlns:p14="http://schemas.microsoft.com/office/powerpoint/2010/main" val="2212140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7575</TotalTime>
  <Words>505</Words>
  <Application>Microsoft Office PowerPoint</Application>
  <PresentationFormat>On-screen Show (4:3)</PresentationFormat>
  <Paragraphs>94</Paragraphs>
  <Slides>18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Links</vt:lpstr>
      </vt:variant>
      <vt:variant>
        <vt:i4>1</vt:i4>
      </vt:variant>
      <vt:variant>
        <vt:lpstr>Slide Titles</vt:lpstr>
      </vt:variant>
      <vt:variant>
        <vt:i4>18</vt:i4>
      </vt:variant>
    </vt:vector>
  </HeadingPairs>
  <TitlesOfParts>
    <vt:vector size="24" baseType="lpstr">
      <vt:lpstr>Arial</vt:lpstr>
      <vt:lpstr>Calibri</vt:lpstr>
      <vt:lpstr>Calibri Light</vt:lpstr>
      <vt:lpstr>Leelawadee</vt:lpstr>
      <vt:lpstr>Office Theme</vt:lpstr>
      <vt:lpstr>C:\Users\gina\Documents\wsba\2017 numbers for annual meeting.xlsx</vt:lpstr>
      <vt:lpstr>PowerPoint Presentation</vt:lpstr>
      <vt:lpstr>PowerPoint Presentation</vt:lpstr>
      <vt:lpstr>PowerPoint Presentation</vt:lpstr>
      <vt:lpstr>PowerPoint Presentation</vt:lpstr>
      <vt:lpstr>PowerPoint Presentation</vt:lpstr>
      <vt:lpstr> WSBA Calendar</vt:lpstr>
      <vt:lpstr>WSBA Equipment Rental Program and  Fee Discount</vt:lpstr>
      <vt:lpstr>WSBA New  Event Subsidies</vt:lpstr>
      <vt:lpstr>Zwift WSBA SweatFest Race Series P/B Métier Seattle</vt:lpstr>
      <vt:lpstr>USAC Beginning Racer Program</vt:lpstr>
      <vt:lpstr>WSBA Championships</vt:lpstr>
      <vt:lpstr>USAC ID Camps for U23 &amp; Juniors (road and cross)</vt:lpstr>
      <vt:lpstr>WSBA Larry Kemp Cycling Camp</vt:lpstr>
      <vt:lpstr>WSBA and  Women’s Racing</vt:lpstr>
      <vt:lpstr>Board of Director Elections</vt:lpstr>
      <vt:lpstr>2018 Programs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Walsh</dc:creator>
  <cp:lastModifiedBy>gina kavesh</cp:lastModifiedBy>
  <cp:revision>111</cp:revision>
  <cp:lastPrinted>2016-10-27T19:18:53Z</cp:lastPrinted>
  <dcterms:created xsi:type="dcterms:W3CDTF">2016-09-13T15:03:36Z</dcterms:created>
  <dcterms:modified xsi:type="dcterms:W3CDTF">2017-12-08T17:21:05Z</dcterms:modified>
</cp:coreProperties>
</file>