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6" r:id="rId2"/>
    <p:sldId id="271" r:id="rId3"/>
    <p:sldId id="267" r:id="rId4"/>
    <p:sldId id="264" r:id="rId5"/>
    <p:sldId id="263" r:id="rId6"/>
    <p:sldId id="261" r:id="rId7"/>
    <p:sldId id="260" r:id="rId8"/>
    <p:sldId id="258" r:id="rId9"/>
    <p:sldId id="268" r:id="rId10"/>
    <p:sldId id="259" r:id="rId11"/>
    <p:sldId id="262" r:id="rId12"/>
    <p:sldId id="269" r:id="rId13"/>
    <p:sldId id="270" r:id="rId14"/>
    <p:sldId id="275" r:id="rId15"/>
    <p:sldId id="274" r:id="rId16"/>
    <p:sldId id="272" r:id="rId17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6" autoAdjust="0"/>
    <p:restoredTop sz="94660"/>
  </p:normalViewPr>
  <p:slideViewPr>
    <p:cSldViewPr snapToGrid="0">
      <p:cViewPr varScale="1">
        <p:scale>
          <a:sx n="71" d="100"/>
          <a:sy n="71" d="100"/>
        </p:scale>
        <p:origin x="1176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363A0D-B318-4E87-BF66-87A1BC144428}" type="datetimeFigureOut">
              <a:rPr lang="en-US" smtClean="0"/>
              <a:t>12/16/2016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70AB9D-8406-458A-865D-A8B3579182D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68004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363A0D-B318-4E87-BF66-87A1BC144428}" type="datetimeFigureOut">
              <a:rPr lang="en-US" smtClean="0"/>
              <a:t>12/16/2016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70AB9D-8406-458A-865D-A8B3579182D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24545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363A0D-B318-4E87-BF66-87A1BC144428}" type="datetimeFigureOut">
              <a:rPr lang="en-US" smtClean="0"/>
              <a:t>12/16/2016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70AB9D-8406-458A-865D-A8B3579182D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96500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363A0D-B318-4E87-BF66-87A1BC144428}" type="datetimeFigureOut">
              <a:rPr lang="en-US" smtClean="0"/>
              <a:t>12/16/2016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70AB9D-8406-458A-865D-A8B3579182D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16288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363A0D-B318-4E87-BF66-87A1BC144428}" type="datetimeFigureOut">
              <a:rPr lang="en-US" smtClean="0"/>
              <a:t>12/16/2016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70AB9D-8406-458A-865D-A8B3579182D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77387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363A0D-B318-4E87-BF66-87A1BC144428}" type="datetimeFigureOut">
              <a:rPr lang="en-US" smtClean="0"/>
              <a:t>12/16/2016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70AB9D-8406-458A-865D-A8B3579182D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98021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363A0D-B318-4E87-BF66-87A1BC144428}" type="datetimeFigureOut">
              <a:rPr lang="en-US" smtClean="0"/>
              <a:t>12/16/2016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70AB9D-8406-458A-865D-A8B3579182D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66085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363A0D-B318-4E87-BF66-87A1BC144428}" type="datetimeFigureOut">
              <a:rPr lang="en-US" smtClean="0"/>
              <a:t>12/16/2016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70AB9D-8406-458A-865D-A8B3579182D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60651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363A0D-B318-4E87-BF66-87A1BC144428}" type="datetimeFigureOut">
              <a:rPr lang="en-US" smtClean="0"/>
              <a:t>12/16/2016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70AB9D-8406-458A-865D-A8B3579182D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04445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363A0D-B318-4E87-BF66-87A1BC144428}" type="datetimeFigureOut">
              <a:rPr lang="en-US" smtClean="0"/>
              <a:t>12/16/2016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70AB9D-8406-458A-865D-A8B3579182D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87800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363A0D-B318-4E87-BF66-87A1BC144428}" type="datetimeFigureOut">
              <a:rPr lang="en-US" smtClean="0"/>
              <a:t>12/16/2016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70AB9D-8406-458A-865D-A8B3579182D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51090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363A0D-B318-4E87-BF66-87A1BC144428}" type="datetimeFigureOut">
              <a:rPr lang="en-US" smtClean="0"/>
              <a:t>12/16/2016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70AB9D-8406-458A-865D-A8B3579182D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87692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1" y="242048"/>
            <a:ext cx="5933514" cy="914400"/>
          </a:xfrm>
        </p:spPr>
        <p:txBody>
          <a:bodyPr>
            <a:normAutofit/>
          </a:bodyPr>
          <a:lstStyle/>
          <a:p>
            <a:pPr algn="ctr"/>
            <a:r>
              <a:rPr lang="en-US" sz="2000" b="1" dirty="0" smtClean="0"/>
              <a:t>2016</a:t>
            </a:r>
            <a:br>
              <a:rPr lang="en-US" sz="2000" b="1" dirty="0" smtClean="0"/>
            </a:br>
            <a:r>
              <a:rPr lang="en-US" sz="2000" b="1" dirty="0" smtClean="0"/>
              <a:t>WSBA Annual Meeting Agenda </a:t>
            </a:r>
            <a:endParaRPr lang="en-US" sz="2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358153"/>
            <a:ext cx="7886700" cy="5257800"/>
          </a:xfrm>
        </p:spPr>
        <p:txBody>
          <a:bodyPr>
            <a:normAutofit fontScale="85000" lnSpcReduction="20000"/>
          </a:bodyPr>
          <a:lstStyle/>
          <a:p>
            <a:r>
              <a:rPr lang="en-US" sz="2400" dirty="0" smtClean="0"/>
              <a:t>Introductions</a:t>
            </a:r>
            <a:endParaRPr lang="en-US" sz="2400" dirty="0"/>
          </a:p>
          <a:p>
            <a:r>
              <a:rPr lang="en-US" sz="2400" dirty="0" smtClean="0"/>
              <a:t>2016 </a:t>
            </a:r>
            <a:r>
              <a:rPr lang="en-US" sz="2400" dirty="0"/>
              <a:t>in </a:t>
            </a:r>
            <a:r>
              <a:rPr lang="en-US" sz="2400" dirty="0" smtClean="0"/>
              <a:t>Review</a:t>
            </a:r>
          </a:p>
          <a:p>
            <a:pPr lvl="1"/>
            <a:r>
              <a:rPr lang="en-US" sz="2000" dirty="0" smtClean="0"/>
              <a:t>Programs</a:t>
            </a:r>
          </a:p>
          <a:p>
            <a:pPr lvl="1"/>
            <a:r>
              <a:rPr lang="en-US" sz="2000" dirty="0" smtClean="0"/>
              <a:t>Financials</a:t>
            </a:r>
            <a:endParaRPr lang="en-US" sz="2000" dirty="0"/>
          </a:p>
          <a:p>
            <a:r>
              <a:rPr lang="en-US" sz="2400" dirty="0" smtClean="0"/>
              <a:t>Looking </a:t>
            </a:r>
            <a:r>
              <a:rPr lang="en-US" sz="2400" dirty="0"/>
              <a:t>ahead at 2017</a:t>
            </a:r>
          </a:p>
          <a:p>
            <a:r>
              <a:rPr lang="en-US" sz="2400" dirty="0"/>
              <a:t>New website</a:t>
            </a:r>
          </a:p>
          <a:p>
            <a:r>
              <a:rPr lang="en-US" sz="2400" dirty="0"/>
              <a:t>Reviewing/updating WSBA Bylaws</a:t>
            </a:r>
          </a:p>
          <a:p>
            <a:r>
              <a:rPr lang="en-US" sz="2400" dirty="0"/>
              <a:t>BARR</a:t>
            </a:r>
          </a:p>
          <a:p>
            <a:pPr lvl="1"/>
            <a:r>
              <a:rPr lang="en-US" sz="2000" dirty="0" smtClean="0"/>
              <a:t>2017 </a:t>
            </a:r>
            <a:r>
              <a:rPr lang="en-US" sz="2000" dirty="0"/>
              <a:t>Dedicated to RC Rogers</a:t>
            </a:r>
          </a:p>
          <a:p>
            <a:pPr lvl="1"/>
            <a:r>
              <a:rPr lang="en-US" sz="2000" dirty="0" smtClean="0"/>
              <a:t>Scoring </a:t>
            </a:r>
            <a:r>
              <a:rPr lang="en-US" sz="2000" dirty="0"/>
              <a:t>changes</a:t>
            </a:r>
          </a:p>
          <a:p>
            <a:r>
              <a:rPr lang="en-US" sz="2400" dirty="0"/>
              <a:t>Race calendar</a:t>
            </a:r>
          </a:p>
          <a:p>
            <a:r>
              <a:rPr lang="en-US" sz="2400" dirty="0" smtClean="0"/>
              <a:t>USAC </a:t>
            </a:r>
            <a:r>
              <a:rPr lang="en-US" sz="2400" dirty="0"/>
              <a:t>Updates that May Affect Our Community/Region</a:t>
            </a:r>
          </a:p>
          <a:p>
            <a:r>
              <a:rPr lang="en-US" sz="2400" smtClean="0"/>
              <a:t>Election </a:t>
            </a:r>
            <a:r>
              <a:rPr lang="en-US" sz="2400" dirty="0"/>
              <a:t>of Directors</a:t>
            </a:r>
          </a:p>
          <a:p>
            <a:pPr lvl="1"/>
            <a:r>
              <a:rPr lang="en-US" sz="2000" dirty="0"/>
              <a:t>Vote on director candidates for East, West, Oregon regions. Cyclocross, Track and Official’s representatives</a:t>
            </a:r>
          </a:p>
          <a:p>
            <a:r>
              <a:rPr lang="en-US" sz="2400" dirty="0"/>
              <a:t> </a:t>
            </a:r>
            <a:r>
              <a:rPr lang="en-US" sz="2400" dirty="0" smtClean="0"/>
              <a:t>New </a:t>
            </a:r>
            <a:r>
              <a:rPr lang="en-US" sz="2400" dirty="0"/>
              <a:t>Business/QA</a:t>
            </a:r>
          </a:p>
          <a:p>
            <a:r>
              <a:rPr lang="en-US" sz="2400" dirty="0"/>
              <a:t> </a:t>
            </a:r>
            <a:r>
              <a:rPr lang="en-US" sz="2400" dirty="0" smtClean="0"/>
              <a:t>BARR/BAT/Junior </a:t>
            </a:r>
            <a:r>
              <a:rPr lang="en-US" sz="2400" dirty="0"/>
              <a:t>Series Awards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sz="2400" dirty="0">
              <a:latin typeface="+mj-lt"/>
              <a:cs typeface="Leelawadee" panose="020B0502040204020203" pitchFamily="34" charset="-34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52099" y="121024"/>
            <a:ext cx="1255725" cy="1255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71316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3486150" cy="261461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85373" y="297359"/>
            <a:ext cx="4290872" cy="2187003"/>
          </a:xfrm>
        </p:spPr>
        <p:txBody>
          <a:bodyPr>
            <a:normAutofit/>
          </a:bodyPr>
          <a:lstStyle/>
          <a:p>
            <a:r>
              <a:rPr lang="en-US" sz="4200" dirty="0" smtClean="0"/>
              <a:t>WSBA Larry Kemp Cycling Camp</a:t>
            </a:r>
            <a:endParaRPr lang="en-US" sz="4200" i="1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6493938" y="3295650"/>
            <a:ext cx="2671762" cy="356235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625" y="4598469"/>
            <a:ext cx="3012708" cy="225953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87438" y="4310801"/>
            <a:ext cx="1910399" cy="254719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202449" y="-30862"/>
            <a:ext cx="963251" cy="96325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01899" y="3073085"/>
            <a:ext cx="477471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This annual camp for kids ages 10-14 is funded by donations and registrations.</a:t>
            </a:r>
            <a:endParaRPr lang="en-US" sz="24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2972820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33499" y="369008"/>
            <a:ext cx="4052236" cy="1325563"/>
          </a:xfrm>
        </p:spPr>
        <p:txBody>
          <a:bodyPr>
            <a:noAutofit/>
          </a:bodyPr>
          <a:lstStyle/>
          <a:p>
            <a:r>
              <a:rPr lang="en-US" sz="4200" dirty="0" smtClean="0"/>
              <a:t>WSBA and Women’s Racing</a:t>
            </a:r>
            <a:endParaRPr lang="en-US" sz="4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7002" y="1825625"/>
            <a:ext cx="8912994" cy="469067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1800" dirty="0" smtClean="0">
                <a:solidFill>
                  <a:srgbClr val="1D2129"/>
                </a:solidFill>
                <a:latin typeface="+mj-lt"/>
              </a:rPr>
              <a:t/>
            </a:r>
            <a:br>
              <a:rPr lang="en-US" sz="1800" dirty="0" smtClean="0">
                <a:solidFill>
                  <a:srgbClr val="1D2129"/>
                </a:solidFill>
                <a:latin typeface="+mj-lt"/>
              </a:rPr>
            </a:br>
            <a:r>
              <a:rPr lang="en-US" sz="1800" dirty="0" smtClean="0">
                <a:solidFill>
                  <a:srgbClr val="1D2129"/>
                </a:solidFill>
                <a:latin typeface="+mj-lt"/>
              </a:rPr>
              <a:t>A wide range of opportunities for the women’s cycling community are made possible under the WSBA umbrella by many volunteers.  In 2016 these included:</a:t>
            </a:r>
          </a:p>
          <a:p>
            <a:r>
              <a:rPr lang="en-US" sz="1800" dirty="0" smtClean="0">
                <a:solidFill>
                  <a:srgbClr val="1D2129"/>
                </a:solidFill>
                <a:latin typeface="+mj-lt"/>
              </a:rPr>
              <a:t>New Rider Clinic for Women, February 20: More than 55 women, including 30 true beginners (never raced before), turned out to learn and improve their peloton skills.</a:t>
            </a:r>
          </a:p>
          <a:p>
            <a:r>
              <a:rPr lang="en-US" sz="1800" dirty="0" smtClean="0">
                <a:latin typeface="+mj-lt"/>
              </a:rPr>
              <a:t>Racing </a:t>
            </a:r>
            <a:r>
              <a:rPr lang="en-US" sz="1800" dirty="0">
                <a:latin typeface="+mj-lt"/>
              </a:rPr>
              <a:t>and coaching clinic for cat 4 </a:t>
            </a:r>
            <a:r>
              <a:rPr lang="en-US" sz="1800" dirty="0" smtClean="0">
                <a:latin typeface="+mj-lt"/>
              </a:rPr>
              <a:t>women, March 6:  </a:t>
            </a:r>
            <a:br>
              <a:rPr lang="en-US" sz="1800" dirty="0" smtClean="0">
                <a:latin typeface="+mj-lt"/>
              </a:rPr>
            </a:br>
            <a:r>
              <a:rPr lang="en-US" sz="1800" dirty="0" smtClean="0">
                <a:latin typeface="+mj-lt"/>
              </a:rPr>
              <a:t>Mason </a:t>
            </a:r>
            <a:r>
              <a:rPr lang="en-US" sz="1800" dirty="0">
                <a:latin typeface="+mj-lt"/>
              </a:rPr>
              <a:t>Lake </a:t>
            </a:r>
            <a:r>
              <a:rPr lang="en-US" sz="1800" dirty="0" smtClean="0">
                <a:latin typeface="+mj-lt"/>
              </a:rPr>
              <a:t>was again the location for a mentored race clinic to </a:t>
            </a:r>
            <a:br>
              <a:rPr lang="en-US" sz="1800" dirty="0" smtClean="0">
                <a:latin typeface="+mj-lt"/>
              </a:rPr>
            </a:br>
            <a:r>
              <a:rPr lang="en-US" sz="1800" dirty="0" smtClean="0">
                <a:latin typeface="+mj-lt"/>
              </a:rPr>
              <a:t>help </a:t>
            </a:r>
            <a:r>
              <a:rPr lang="en-US" sz="1800" dirty="0">
                <a:latin typeface="+mj-lt"/>
              </a:rPr>
              <a:t>new AND experienced women racers expand their </a:t>
            </a:r>
            <a:r>
              <a:rPr lang="en-US" sz="1800" dirty="0" smtClean="0">
                <a:latin typeface="+mj-lt"/>
              </a:rPr>
              <a:t>racing</a:t>
            </a:r>
            <a:br>
              <a:rPr lang="en-US" sz="1800" dirty="0" smtClean="0">
                <a:latin typeface="+mj-lt"/>
              </a:rPr>
            </a:br>
            <a:r>
              <a:rPr lang="en-US" sz="1800" dirty="0" smtClean="0">
                <a:latin typeface="+mj-lt"/>
              </a:rPr>
              <a:t>skills and </a:t>
            </a:r>
            <a:r>
              <a:rPr lang="en-US" sz="1800" dirty="0">
                <a:latin typeface="+mj-lt"/>
              </a:rPr>
              <a:t>understanding--and have more fun in the sport</a:t>
            </a:r>
            <a:r>
              <a:rPr lang="en-US" sz="1800" dirty="0" smtClean="0">
                <a:latin typeface="+mj-lt"/>
              </a:rPr>
              <a:t>.</a:t>
            </a:r>
            <a:endParaRPr lang="en-US" sz="1800" dirty="0">
              <a:latin typeface="+mj-lt"/>
            </a:endParaRPr>
          </a:p>
          <a:p>
            <a:r>
              <a:rPr lang="en-US" sz="1800" dirty="0" smtClean="0">
                <a:solidFill>
                  <a:srgbClr val="1D2129"/>
                </a:solidFill>
                <a:latin typeface="+mj-lt"/>
              </a:rPr>
              <a:t>Cat 3/4 women’s races at Pacific Raceways, June 14 and July 5: </a:t>
            </a:r>
            <a:br>
              <a:rPr lang="en-US" sz="1800" dirty="0" smtClean="0">
                <a:solidFill>
                  <a:srgbClr val="1D2129"/>
                </a:solidFill>
                <a:latin typeface="+mj-lt"/>
              </a:rPr>
            </a:br>
            <a:r>
              <a:rPr lang="en-US" sz="1800" dirty="0" smtClean="0">
                <a:solidFill>
                  <a:srgbClr val="1D2129"/>
                </a:solidFill>
                <a:latin typeface="+mj-lt"/>
              </a:rPr>
              <a:t>These events permitted under USA Cycling offered women more </a:t>
            </a:r>
            <a:br>
              <a:rPr lang="en-US" sz="1800" dirty="0" smtClean="0">
                <a:solidFill>
                  <a:srgbClr val="1D2129"/>
                </a:solidFill>
                <a:latin typeface="+mj-lt"/>
              </a:rPr>
            </a:br>
            <a:r>
              <a:rPr lang="en-US" sz="1800" dirty="0" smtClean="0">
                <a:solidFill>
                  <a:srgbClr val="1D2129"/>
                </a:solidFill>
                <a:latin typeface="+mj-lt"/>
              </a:rPr>
              <a:t>chances to earn upgrade points. </a:t>
            </a:r>
          </a:p>
          <a:p>
            <a:r>
              <a:rPr lang="en-US" sz="1800" dirty="0" smtClean="0">
                <a:latin typeface="+mj-lt"/>
              </a:rPr>
              <a:t>Intro to Women’s Cycling and Racing Teams: These annual </a:t>
            </a:r>
            <a:br>
              <a:rPr lang="en-US" sz="1800" dirty="0" smtClean="0">
                <a:latin typeface="+mj-lt"/>
              </a:rPr>
            </a:br>
            <a:r>
              <a:rPr lang="en-US" sz="1800" dirty="0" smtClean="0">
                <a:latin typeface="+mj-lt"/>
              </a:rPr>
              <a:t>women-only rides on September 11 &amp; 25 and October 2 </a:t>
            </a:r>
            <a:br>
              <a:rPr lang="en-US" sz="1800" dirty="0" smtClean="0">
                <a:latin typeface="+mj-lt"/>
              </a:rPr>
            </a:br>
            <a:r>
              <a:rPr lang="en-US" sz="1800" dirty="0" smtClean="0">
                <a:latin typeface="+mj-lt"/>
              </a:rPr>
              <a:t>introduced new riders and racers to women’s teams in the </a:t>
            </a:r>
            <a:br>
              <a:rPr lang="en-US" sz="1800" dirty="0" smtClean="0">
                <a:latin typeface="+mj-lt"/>
              </a:rPr>
            </a:br>
            <a:r>
              <a:rPr lang="en-US" sz="1800" dirty="0" smtClean="0">
                <a:latin typeface="+mj-lt"/>
              </a:rPr>
              <a:t>Seattle area.</a:t>
            </a:r>
            <a:endParaRPr lang="en-US" sz="1800" dirty="0">
              <a:latin typeface="+mj-lt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0"/>
            <a:ext cx="4052236" cy="169457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81475" y="0"/>
            <a:ext cx="962525" cy="96252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62183" y="3394457"/>
            <a:ext cx="2681817" cy="34635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1918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591251" y="558264"/>
            <a:ext cx="4466122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200" dirty="0" smtClean="0">
                <a:latin typeface="+mj-lt"/>
              </a:rPr>
              <a:t>WSBA Best </a:t>
            </a:r>
            <a:br>
              <a:rPr lang="en-US" sz="4200" dirty="0" smtClean="0">
                <a:latin typeface="+mj-lt"/>
              </a:rPr>
            </a:br>
            <a:r>
              <a:rPr lang="en-US" sz="4200" dirty="0" smtClean="0">
                <a:latin typeface="+mj-lt"/>
              </a:rPr>
              <a:t>All-Around Road Rider Competition</a:t>
            </a:r>
            <a:endParaRPr lang="en-US" sz="4200" dirty="0">
              <a:latin typeface="+mj-lt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80749" y="0"/>
            <a:ext cx="963251" cy="963251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05878" y="2764572"/>
            <a:ext cx="9144000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2916238">
              <a:tabLst>
                <a:tab pos="3205163" algn="l"/>
                <a:tab pos="5370513" algn="l"/>
              </a:tabLst>
            </a:pPr>
            <a:r>
              <a:rPr lang="en-US" sz="2000" dirty="0" smtClean="0">
                <a:latin typeface="+mj-lt"/>
              </a:rPr>
              <a:t>Men cat 1/2 	Nicholas Bennette  	Keller Rohrback Cycling</a:t>
            </a:r>
          </a:p>
          <a:p>
            <a:pPr defTabSz="2800350">
              <a:tabLst>
                <a:tab pos="3205163" algn="l"/>
                <a:tab pos="5370513" algn="l"/>
              </a:tabLst>
            </a:pPr>
            <a:r>
              <a:rPr lang="en-US" sz="2000" dirty="0" smtClean="0">
                <a:latin typeface="+mj-lt"/>
              </a:rPr>
              <a:t>Men cat 3  	Andrew Shirey  	Audi</a:t>
            </a:r>
          </a:p>
          <a:p>
            <a:pPr defTabSz="2800350">
              <a:tabLst>
                <a:tab pos="3205163" algn="l"/>
                <a:tab pos="5370513" algn="l"/>
              </a:tabLst>
            </a:pPr>
            <a:r>
              <a:rPr lang="en-US" sz="2000" dirty="0" smtClean="0">
                <a:latin typeface="+mj-lt"/>
              </a:rPr>
              <a:t>Men cat 4 	Hani Atassi  	Cycle U/Apex Racing</a:t>
            </a:r>
          </a:p>
          <a:p>
            <a:pPr defTabSz="2743200">
              <a:tabLst>
                <a:tab pos="3205163" algn="l"/>
                <a:tab pos="5370513" algn="l"/>
              </a:tabLst>
            </a:pPr>
            <a:r>
              <a:rPr lang="en-US" sz="2000" dirty="0" smtClean="0">
                <a:latin typeface="+mj-lt"/>
              </a:rPr>
              <a:t>Women cat 1/2	Katherine Rinehart 	Garage Racing</a:t>
            </a:r>
          </a:p>
          <a:p>
            <a:pPr defTabSz="2743200">
              <a:tabLst>
                <a:tab pos="3205163" algn="l"/>
                <a:tab pos="5370513" algn="l"/>
              </a:tabLst>
            </a:pPr>
            <a:r>
              <a:rPr lang="en-US" sz="2000" dirty="0" smtClean="0">
                <a:latin typeface="+mj-lt"/>
              </a:rPr>
              <a:t>Women cat 3  	Cara Machacek  	Métier Racing</a:t>
            </a:r>
          </a:p>
          <a:p>
            <a:pPr defTabSz="2743200">
              <a:tabLst>
                <a:tab pos="3205163" algn="l"/>
                <a:tab pos="5370513" algn="l"/>
              </a:tabLst>
            </a:pPr>
            <a:r>
              <a:rPr lang="en-US" sz="2000" dirty="0" smtClean="0">
                <a:latin typeface="+mj-lt"/>
              </a:rPr>
              <a:t>Women cat 4 	Samantha Mazer  	Hagens Berman/Society </a:t>
            </a:r>
          </a:p>
          <a:p>
            <a:pPr defTabSz="2743200">
              <a:tabLst>
                <a:tab pos="3205163" algn="l"/>
                <a:tab pos="5370513" algn="l"/>
              </a:tabLst>
            </a:pPr>
            <a:r>
              <a:rPr lang="en-US" sz="2000" dirty="0">
                <a:latin typeface="+mj-lt"/>
              </a:rPr>
              <a:t>	</a:t>
            </a:r>
            <a:r>
              <a:rPr lang="en-US" sz="2000" dirty="0" smtClean="0">
                <a:latin typeface="+mj-lt"/>
              </a:rPr>
              <a:t>	Consulting</a:t>
            </a:r>
          </a:p>
          <a:p>
            <a:pPr defTabSz="2916238">
              <a:tabLst>
                <a:tab pos="3205163" algn="l"/>
                <a:tab pos="5370513" algn="l"/>
              </a:tabLst>
            </a:pPr>
            <a:r>
              <a:rPr lang="en-US" sz="2000" dirty="0" smtClean="0">
                <a:latin typeface="+mj-lt"/>
              </a:rPr>
              <a:t>Masters men 60+  	John Kodin 	Shuksan Velo Club</a:t>
            </a:r>
          </a:p>
          <a:p>
            <a:pPr defTabSz="2916238">
              <a:tabLst>
                <a:tab pos="3205163" algn="l"/>
                <a:tab pos="5370513" algn="l"/>
              </a:tabLst>
            </a:pPr>
            <a:r>
              <a:rPr lang="en-US" sz="2000" dirty="0" smtClean="0">
                <a:latin typeface="+mj-lt"/>
              </a:rPr>
              <a:t>Masters men 50-59 	Sean Phillips  	Garage Racing</a:t>
            </a:r>
          </a:p>
          <a:p>
            <a:pPr defTabSz="2916238">
              <a:tabLst>
                <a:tab pos="3205163" algn="l"/>
                <a:tab pos="5370513" algn="l"/>
              </a:tabLst>
            </a:pPr>
            <a:r>
              <a:rPr lang="en-US" sz="2000" dirty="0" smtClean="0">
                <a:latin typeface="+mj-lt"/>
              </a:rPr>
              <a:t>Masters men cat 4/5 40-49 	Gary Johnson  	MISFITZ</a:t>
            </a:r>
          </a:p>
          <a:p>
            <a:pPr defTabSz="2916238">
              <a:tabLst>
                <a:tab pos="3205163" algn="l"/>
                <a:tab pos="5370513" algn="l"/>
              </a:tabLst>
            </a:pPr>
            <a:r>
              <a:rPr lang="en-US" sz="2000" dirty="0" smtClean="0">
                <a:latin typeface="+mj-lt"/>
              </a:rPr>
              <a:t>Masters men cat 1/2/3 40-49 	Joshua Crow  	SCCA/Starbucks</a:t>
            </a:r>
          </a:p>
          <a:p>
            <a:pPr defTabSz="2916238">
              <a:tabLst>
                <a:tab pos="3205163" algn="l"/>
                <a:tab pos="5370513" algn="l"/>
              </a:tabLst>
            </a:pPr>
            <a:r>
              <a:rPr lang="en-US" sz="2000" dirty="0" smtClean="0">
                <a:latin typeface="+mj-lt"/>
              </a:rPr>
              <a:t>Masters women cat 1/2/3 40+ 	Annette Williams  	Kenmore Velo</a:t>
            </a:r>
          </a:p>
          <a:p>
            <a:pPr defTabSz="2916238">
              <a:tabLst>
                <a:tab pos="3205163" algn="l"/>
                <a:tab pos="5370513" algn="l"/>
              </a:tabLst>
            </a:pPr>
            <a:r>
              <a:rPr lang="en-US" sz="2000" dirty="0" smtClean="0">
                <a:latin typeface="+mj-lt"/>
              </a:rPr>
              <a:t>Masters women cat 4 40+ 	Lavonne Wilson  	Team Group Health</a:t>
            </a:r>
            <a:endParaRPr lang="en-US" dirty="0">
              <a:latin typeface="+mj-lt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2152" y="127099"/>
            <a:ext cx="2443714" cy="23701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57318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591251" y="558264"/>
            <a:ext cx="4466122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200" dirty="0" smtClean="0">
                <a:latin typeface="+mj-lt"/>
              </a:rPr>
              <a:t>Seattle Junior </a:t>
            </a:r>
          </a:p>
          <a:p>
            <a:r>
              <a:rPr lang="en-US" sz="4200" dirty="0" smtClean="0">
                <a:latin typeface="+mj-lt"/>
              </a:rPr>
              <a:t>Road Development Series p/b WSBA</a:t>
            </a:r>
            <a:endParaRPr lang="en-US" sz="4200" dirty="0">
              <a:latin typeface="+mj-lt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80749" y="0"/>
            <a:ext cx="963251" cy="963251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-73180" y="2589589"/>
            <a:ext cx="9144000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2916238">
              <a:tabLst>
                <a:tab pos="3205163" algn="l"/>
                <a:tab pos="5370513" algn="l"/>
              </a:tabLst>
            </a:pPr>
            <a:r>
              <a:rPr lang="en-US" sz="2000" dirty="0" smtClean="0">
                <a:latin typeface="+mj-lt"/>
              </a:rPr>
              <a:t>Boys 9-12	Jack Harris 	Cycle U</a:t>
            </a:r>
          </a:p>
          <a:p>
            <a:pPr defTabSz="2916238">
              <a:tabLst>
                <a:tab pos="3205163" algn="l"/>
                <a:tab pos="5370513" algn="l"/>
              </a:tabLst>
            </a:pPr>
            <a:endParaRPr lang="en-US" sz="2000" dirty="0" smtClean="0">
              <a:latin typeface="+mj-lt"/>
            </a:endParaRPr>
          </a:p>
          <a:p>
            <a:pPr defTabSz="2916238">
              <a:tabLst>
                <a:tab pos="3205163" algn="l"/>
                <a:tab pos="5370513" algn="l"/>
              </a:tabLst>
            </a:pPr>
            <a:r>
              <a:rPr lang="en-US" sz="2000" dirty="0" smtClean="0">
                <a:latin typeface="+mj-lt"/>
              </a:rPr>
              <a:t>Girls 9-12	</a:t>
            </a:r>
            <a:r>
              <a:rPr lang="en-US" sz="2000" dirty="0" err="1" smtClean="0">
                <a:latin typeface="+mj-lt"/>
              </a:rPr>
              <a:t>Callah</a:t>
            </a:r>
            <a:r>
              <a:rPr lang="en-US" sz="2000" dirty="0" smtClean="0">
                <a:latin typeface="+mj-lt"/>
              </a:rPr>
              <a:t> Robinson	Rad Racing NW</a:t>
            </a:r>
          </a:p>
          <a:p>
            <a:pPr defTabSz="2916238">
              <a:tabLst>
                <a:tab pos="3205163" algn="l"/>
                <a:tab pos="5370513" algn="l"/>
              </a:tabLst>
            </a:pPr>
            <a:endParaRPr lang="en-US" sz="2000" dirty="0" smtClean="0">
              <a:latin typeface="+mj-lt"/>
            </a:endParaRPr>
          </a:p>
          <a:p>
            <a:pPr defTabSz="2916238">
              <a:tabLst>
                <a:tab pos="3205163" algn="l"/>
                <a:tab pos="5370513" algn="l"/>
              </a:tabLst>
            </a:pPr>
            <a:r>
              <a:rPr lang="en-US" sz="2000" dirty="0" smtClean="0">
                <a:latin typeface="+mj-lt"/>
              </a:rPr>
              <a:t>Boys 13-14	Alexander Bennett	Cycle U</a:t>
            </a:r>
          </a:p>
          <a:p>
            <a:pPr defTabSz="2916238">
              <a:tabLst>
                <a:tab pos="3205163" algn="l"/>
                <a:tab pos="5370513" algn="l"/>
              </a:tabLst>
            </a:pPr>
            <a:endParaRPr lang="en-US" sz="2000" dirty="0" smtClean="0">
              <a:latin typeface="+mj-lt"/>
            </a:endParaRPr>
          </a:p>
          <a:p>
            <a:pPr defTabSz="2916238">
              <a:tabLst>
                <a:tab pos="3205163" algn="l"/>
                <a:tab pos="5370513" algn="l"/>
              </a:tabLst>
            </a:pPr>
            <a:r>
              <a:rPr lang="en-US" sz="2000" dirty="0" smtClean="0">
                <a:latin typeface="+mj-lt"/>
              </a:rPr>
              <a:t>Girls 13-14	Juliann </a:t>
            </a:r>
            <a:r>
              <a:rPr lang="en-US" sz="2000" dirty="0" err="1" smtClean="0">
                <a:latin typeface="+mj-lt"/>
              </a:rPr>
              <a:t>VanderHagen</a:t>
            </a:r>
            <a:r>
              <a:rPr lang="en-US" sz="2000" dirty="0" smtClean="0">
                <a:latin typeface="+mj-lt"/>
              </a:rPr>
              <a:t>	Rad Racing NW</a:t>
            </a:r>
          </a:p>
          <a:p>
            <a:pPr defTabSz="2916238">
              <a:tabLst>
                <a:tab pos="3205163" algn="l"/>
                <a:tab pos="5370513" algn="l"/>
              </a:tabLst>
            </a:pPr>
            <a:endParaRPr lang="en-US" sz="2000" dirty="0" smtClean="0">
              <a:latin typeface="+mj-lt"/>
            </a:endParaRPr>
          </a:p>
          <a:p>
            <a:pPr defTabSz="2916238">
              <a:tabLst>
                <a:tab pos="3205163" algn="l"/>
                <a:tab pos="5370513" algn="l"/>
              </a:tabLst>
            </a:pPr>
            <a:r>
              <a:rPr lang="en-US" sz="2000" dirty="0" smtClean="0">
                <a:latin typeface="+mj-lt"/>
              </a:rPr>
              <a:t>Boys 15-16	Luke Bolt	Old Town Racing</a:t>
            </a:r>
          </a:p>
          <a:p>
            <a:pPr defTabSz="2916238">
              <a:tabLst>
                <a:tab pos="3205163" algn="l"/>
                <a:tab pos="5370513" algn="l"/>
              </a:tabLst>
            </a:pPr>
            <a:endParaRPr lang="en-US" sz="2000" dirty="0">
              <a:latin typeface="+mj-lt"/>
            </a:endParaRPr>
          </a:p>
          <a:p>
            <a:pPr defTabSz="2916238">
              <a:tabLst>
                <a:tab pos="3205163" algn="l"/>
                <a:tab pos="5370513" algn="l"/>
              </a:tabLst>
            </a:pPr>
            <a:r>
              <a:rPr lang="en-US" sz="2000" dirty="0" smtClean="0">
                <a:latin typeface="+mj-lt"/>
              </a:rPr>
              <a:t>Girls 15-16	Megan Doherty	SCCA/Starbucks</a:t>
            </a:r>
          </a:p>
          <a:p>
            <a:pPr defTabSz="2916238">
              <a:tabLst>
                <a:tab pos="3205163" algn="l"/>
                <a:tab pos="5370513" algn="l"/>
              </a:tabLst>
            </a:pPr>
            <a:endParaRPr lang="en-US" sz="2000" dirty="0" smtClean="0">
              <a:latin typeface="+mj-lt"/>
            </a:endParaRPr>
          </a:p>
          <a:p>
            <a:pPr defTabSz="2916238">
              <a:tabLst>
                <a:tab pos="3205163" algn="l"/>
                <a:tab pos="5370513" algn="l"/>
              </a:tabLst>
            </a:pPr>
            <a:r>
              <a:rPr lang="en-US" sz="2000" dirty="0" smtClean="0">
                <a:latin typeface="+mj-lt"/>
              </a:rPr>
              <a:t>Boys 17-18	Lewis </a:t>
            </a:r>
            <a:r>
              <a:rPr lang="en-US" sz="2000" dirty="0" err="1" smtClean="0">
                <a:latin typeface="+mj-lt"/>
              </a:rPr>
              <a:t>Whiley</a:t>
            </a:r>
            <a:r>
              <a:rPr lang="en-US" sz="2000" dirty="0" smtClean="0">
                <a:latin typeface="+mj-lt"/>
              </a:rPr>
              <a:t> 	Rad Racing NW</a:t>
            </a:r>
          </a:p>
          <a:p>
            <a:pPr defTabSz="2743200">
              <a:tabLst>
                <a:tab pos="3205163" algn="l"/>
                <a:tab pos="5370513" algn="l"/>
              </a:tabLst>
            </a:pPr>
            <a:r>
              <a:rPr lang="en-US" sz="2000" dirty="0">
                <a:latin typeface="+mj-lt"/>
              </a:rPr>
              <a:t>	</a:t>
            </a:r>
            <a:r>
              <a:rPr lang="en-US" sz="2000" dirty="0" smtClean="0">
                <a:latin typeface="+mj-lt"/>
              </a:rPr>
              <a:t>	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2152" y="127099"/>
            <a:ext cx="2443714" cy="23701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4507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591251" y="558264"/>
            <a:ext cx="446612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200" dirty="0" smtClean="0">
                <a:latin typeface="+mj-lt"/>
              </a:rPr>
              <a:t>Best All Around Team 2016</a:t>
            </a:r>
            <a:endParaRPr lang="en-US" sz="4200" dirty="0">
              <a:latin typeface="+mj-lt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80749" y="0"/>
            <a:ext cx="963251" cy="963251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15079" y="2701577"/>
            <a:ext cx="8410356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2916238">
              <a:tabLst>
                <a:tab pos="3205163" algn="l"/>
                <a:tab pos="5370513" algn="l"/>
              </a:tabLst>
            </a:pPr>
            <a:r>
              <a:rPr lang="en-US" sz="2000" dirty="0" smtClean="0">
                <a:latin typeface="+mj-lt"/>
              </a:rPr>
              <a:t>Men: </a:t>
            </a:r>
          </a:p>
          <a:p>
            <a:pPr defTabSz="2916238">
              <a:tabLst>
                <a:tab pos="3205163" algn="l"/>
                <a:tab pos="5370513" algn="l"/>
              </a:tabLst>
            </a:pPr>
            <a:r>
              <a:rPr lang="en-US" sz="2000" dirty="0" smtClean="0">
                <a:latin typeface="+mj-lt"/>
              </a:rPr>
              <a:t>1</a:t>
            </a:r>
            <a:r>
              <a:rPr lang="en-US" sz="2000" baseline="30000" dirty="0" smtClean="0">
                <a:latin typeface="+mj-lt"/>
              </a:rPr>
              <a:t>st</a:t>
            </a:r>
            <a:r>
              <a:rPr lang="en-US" sz="2000" dirty="0" smtClean="0">
                <a:latin typeface="+mj-lt"/>
              </a:rPr>
              <a:t> Place Audi Cycling</a:t>
            </a:r>
          </a:p>
          <a:p>
            <a:pPr defTabSz="2916238">
              <a:tabLst>
                <a:tab pos="3205163" algn="l"/>
                <a:tab pos="5370513" algn="l"/>
              </a:tabLst>
            </a:pPr>
            <a:r>
              <a:rPr lang="en-US" sz="2000" dirty="0" smtClean="0">
                <a:latin typeface="+mj-lt"/>
              </a:rPr>
              <a:t>2</a:t>
            </a:r>
            <a:r>
              <a:rPr lang="en-US" sz="2000" baseline="30000" dirty="0" smtClean="0">
                <a:latin typeface="+mj-lt"/>
              </a:rPr>
              <a:t>nd</a:t>
            </a:r>
            <a:r>
              <a:rPr lang="en-US" sz="2000" dirty="0" smtClean="0">
                <a:latin typeface="+mj-lt"/>
              </a:rPr>
              <a:t> Place </a:t>
            </a:r>
            <a:r>
              <a:rPr lang="en-US" sz="2000" dirty="0" err="1" smtClean="0">
                <a:latin typeface="+mj-lt"/>
              </a:rPr>
              <a:t>Metier</a:t>
            </a:r>
            <a:r>
              <a:rPr lang="en-US" sz="2000" dirty="0" smtClean="0">
                <a:latin typeface="+mj-lt"/>
              </a:rPr>
              <a:t> Cycling</a:t>
            </a:r>
          </a:p>
          <a:p>
            <a:pPr defTabSz="2916238">
              <a:tabLst>
                <a:tab pos="3205163" algn="l"/>
                <a:tab pos="5370513" algn="l"/>
              </a:tabLst>
            </a:pPr>
            <a:r>
              <a:rPr lang="en-US" sz="2000" dirty="0" smtClean="0">
                <a:latin typeface="+mj-lt"/>
              </a:rPr>
              <a:t>3</a:t>
            </a:r>
            <a:r>
              <a:rPr lang="en-US" sz="2000" baseline="30000" dirty="0" smtClean="0">
                <a:latin typeface="+mj-lt"/>
              </a:rPr>
              <a:t>rd</a:t>
            </a:r>
            <a:r>
              <a:rPr lang="en-US" sz="2000" dirty="0" smtClean="0">
                <a:latin typeface="+mj-lt"/>
              </a:rPr>
              <a:t> Place SCCA/Starbucks</a:t>
            </a:r>
          </a:p>
          <a:p>
            <a:pPr defTabSz="2916238">
              <a:tabLst>
                <a:tab pos="3205163" algn="l"/>
                <a:tab pos="5370513" algn="l"/>
              </a:tabLst>
            </a:pPr>
            <a:endParaRPr lang="en-US" sz="2000" dirty="0" smtClean="0">
              <a:latin typeface="+mj-lt"/>
            </a:endParaRPr>
          </a:p>
          <a:p>
            <a:pPr defTabSz="2743200">
              <a:tabLst>
                <a:tab pos="3205163" algn="l"/>
                <a:tab pos="5370513" algn="l"/>
              </a:tabLst>
            </a:pPr>
            <a:r>
              <a:rPr lang="en-US" sz="2000" dirty="0" smtClean="0">
                <a:latin typeface="+mj-lt"/>
              </a:rPr>
              <a:t>Women:</a:t>
            </a:r>
            <a:br>
              <a:rPr lang="en-US" sz="2000" dirty="0" smtClean="0">
                <a:latin typeface="+mj-lt"/>
              </a:rPr>
            </a:br>
            <a:r>
              <a:rPr lang="en-US" sz="2000" dirty="0" smtClean="0">
                <a:latin typeface="+mj-lt"/>
              </a:rPr>
              <a:t>1</a:t>
            </a:r>
            <a:r>
              <a:rPr lang="en-US" sz="2000" baseline="30000" dirty="0" smtClean="0">
                <a:latin typeface="+mj-lt"/>
              </a:rPr>
              <a:t>st</a:t>
            </a:r>
            <a:r>
              <a:rPr lang="en-US" sz="2000" dirty="0" smtClean="0">
                <a:latin typeface="+mj-lt"/>
              </a:rPr>
              <a:t> Place SCCA/Starbucks</a:t>
            </a:r>
          </a:p>
          <a:p>
            <a:pPr defTabSz="2743200">
              <a:tabLst>
                <a:tab pos="3205163" algn="l"/>
                <a:tab pos="5370513" algn="l"/>
              </a:tabLst>
            </a:pPr>
            <a:r>
              <a:rPr lang="en-US" sz="2000" dirty="0" smtClean="0">
                <a:latin typeface="+mj-lt"/>
              </a:rPr>
              <a:t>2</a:t>
            </a:r>
            <a:r>
              <a:rPr lang="en-US" sz="2000" baseline="30000" dirty="0" smtClean="0">
                <a:latin typeface="+mj-lt"/>
              </a:rPr>
              <a:t>nd</a:t>
            </a:r>
            <a:r>
              <a:rPr lang="en-US" sz="2000" dirty="0" smtClean="0">
                <a:latin typeface="+mj-lt"/>
              </a:rPr>
              <a:t> Place </a:t>
            </a:r>
            <a:r>
              <a:rPr lang="en-US" sz="2000" dirty="0" err="1" smtClean="0">
                <a:latin typeface="+mj-lt"/>
              </a:rPr>
              <a:t>Bikesale</a:t>
            </a:r>
            <a:r>
              <a:rPr lang="en-US" sz="2000" dirty="0" smtClean="0">
                <a:latin typeface="+mj-lt"/>
              </a:rPr>
              <a:t>/</a:t>
            </a:r>
            <a:r>
              <a:rPr lang="en-US" sz="2000" dirty="0" err="1" smtClean="0">
                <a:latin typeface="+mj-lt"/>
              </a:rPr>
              <a:t>Automattic</a:t>
            </a:r>
            <a:endParaRPr lang="en-US" sz="2000" dirty="0" smtClean="0">
              <a:latin typeface="+mj-lt"/>
            </a:endParaRPr>
          </a:p>
          <a:p>
            <a:pPr defTabSz="2743200">
              <a:tabLst>
                <a:tab pos="3205163" algn="l"/>
                <a:tab pos="5370513" algn="l"/>
              </a:tabLst>
            </a:pPr>
            <a:r>
              <a:rPr lang="en-US" sz="2000" dirty="0" smtClean="0">
                <a:latin typeface="+mj-lt"/>
              </a:rPr>
              <a:t>3</a:t>
            </a:r>
            <a:r>
              <a:rPr lang="en-US" sz="2000" baseline="30000" dirty="0" smtClean="0">
                <a:latin typeface="+mj-lt"/>
              </a:rPr>
              <a:t>rd</a:t>
            </a:r>
            <a:r>
              <a:rPr lang="en-US" sz="2000" dirty="0" smtClean="0">
                <a:latin typeface="+mj-lt"/>
              </a:rPr>
              <a:t> Place Team Group Health</a:t>
            </a:r>
            <a:r>
              <a:rPr lang="en-US" sz="2000" dirty="0">
                <a:latin typeface="+mj-lt"/>
              </a:rPr>
              <a:t>	</a:t>
            </a:r>
            <a:r>
              <a:rPr lang="en-US" sz="2000" dirty="0" smtClean="0">
                <a:latin typeface="+mj-lt"/>
              </a:rPr>
              <a:t>	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2152" y="127099"/>
            <a:ext cx="2443714" cy="23701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77337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9724" y="1938704"/>
            <a:ext cx="2414588" cy="36576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822331" y="1699022"/>
            <a:ext cx="5178669" cy="17907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RC Rogers</a:t>
            </a:r>
            <a:br>
              <a:rPr lang="en-US" dirty="0" smtClean="0"/>
            </a:br>
            <a:r>
              <a:rPr lang="en-US" dirty="0" smtClean="0"/>
              <a:t>2017 BARR Championship Series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191608" y="3664286"/>
            <a:ext cx="4593671" cy="1932018"/>
          </a:xfrm>
        </p:spPr>
        <p:txBody>
          <a:bodyPr>
            <a:normAutofit fontScale="92500" lnSpcReduction="20000"/>
          </a:bodyPr>
          <a:lstStyle/>
          <a:p>
            <a:pPr algn="l"/>
            <a:r>
              <a:rPr lang="en-US" dirty="0" smtClean="0"/>
              <a:t>REI has made a generous donation to the WSBA in memory of its employee and WSBA member </a:t>
            </a:r>
            <a:r>
              <a:rPr lang="en-US" b="1" dirty="0" smtClean="0"/>
              <a:t>RC Rogers</a:t>
            </a:r>
            <a:r>
              <a:rPr lang="en-US" dirty="0" smtClean="0"/>
              <a:t> (Dyna Racing), who passed away unexpectedly on September 20, 2016.  </a:t>
            </a:r>
          </a:p>
          <a:p>
            <a:pPr algn="l"/>
            <a:r>
              <a:rPr lang="en-US" dirty="0" smtClean="0"/>
              <a:t>The 2017 BARR series will be named for RC.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81570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963251"/>
            <a:ext cx="4948517" cy="1026914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>2016</a:t>
            </a:r>
            <a:br>
              <a:rPr lang="en-US" dirty="0" smtClean="0"/>
            </a:br>
            <a:r>
              <a:rPr lang="en-US" sz="4700" dirty="0" smtClean="0"/>
              <a:t>Slate of Candidates</a:t>
            </a:r>
            <a:endParaRPr lang="en-US" sz="47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4521" y="2585611"/>
            <a:ext cx="7886700" cy="3577905"/>
          </a:xfrm>
        </p:spPr>
        <p:txBody>
          <a:bodyPr>
            <a:normAutofit fontScale="85000" lnSpcReduction="20000"/>
          </a:bodyPr>
          <a:lstStyle/>
          <a:p>
            <a:r>
              <a:rPr lang="en-US" sz="2400" dirty="0" smtClean="0"/>
              <a:t>East </a:t>
            </a:r>
            <a:r>
              <a:rPr lang="en-US" sz="2400" dirty="0"/>
              <a:t>region representative: Ted Chauvin</a:t>
            </a:r>
          </a:p>
          <a:p>
            <a:r>
              <a:rPr lang="en-US" sz="2400" dirty="0"/>
              <a:t>West region representative: David Hills</a:t>
            </a:r>
          </a:p>
          <a:p>
            <a:r>
              <a:rPr lang="en-US" sz="2400" dirty="0"/>
              <a:t>USAC officials representative: Al Cronin</a:t>
            </a:r>
          </a:p>
          <a:p>
            <a:r>
              <a:rPr lang="en-US" sz="2400" dirty="0"/>
              <a:t>Track representative: Eric Johnson</a:t>
            </a:r>
          </a:p>
          <a:p>
            <a:r>
              <a:rPr lang="en-US" sz="2400" dirty="0"/>
              <a:t>Oregon representative: Paul </a:t>
            </a:r>
            <a:r>
              <a:rPr lang="en-US" sz="2400" dirty="0" err="1"/>
              <a:t>Bourcier</a:t>
            </a:r>
            <a:endParaRPr lang="en-US" sz="2400" dirty="0"/>
          </a:p>
          <a:p>
            <a:r>
              <a:rPr lang="en-US" sz="2400" dirty="0"/>
              <a:t>Cyclocross director: Kevin Raymond</a:t>
            </a:r>
          </a:p>
          <a:p>
            <a:endParaRPr lang="en-US" sz="2400" dirty="0"/>
          </a:p>
          <a:p>
            <a:r>
              <a:rPr lang="en-US" sz="2400" dirty="0"/>
              <a:t>Directors on the Board are elected for three-year terms by a vote of the membership (one vote per USAC club in Washington, North Idaho, and Oregon who are present at the meeting), conducted at the annual meeting.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sz="2400" dirty="0">
              <a:latin typeface="+mj-lt"/>
              <a:cs typeface="Leelawadee" panose="020B0502040204020203" pitchFamily="34" charset="-34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39435" y="0"/>
            <a:ext cx="2006080" cy="182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86558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80522" y="730886"/>
            <a:ext cx="3965609" cy="1325563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sz="4700" dirty="0" smtClean="0"/>
              <a:t>WSBA Calendar</a:t>
            </a:r>
            <a:endParaRPr lang="en-US" sz="47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3330341"/>
            <a:ext cx="7886700" cy="2846622"/>
          </a:xfrm>
        </p:spPr>
        <p:txBody>
          <a:bodyPr/>
          <a:lstStyle/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400" dirty="0" smtClean="0">
                <a:latin typeface="Leelawadee" panose="020B0502040204020203" pitchFamily="34" charset="-34"/>
                <a:cs typeface="Leelawadee" panose="020B0502040204020203" pitchFamily="34" charset="-34"/>
              </a:rPr>
              <a:t/>
            </a:r>
            <a:br>
              <a:rPr lang="en-US" sz="2400" dirty="0" smtClean="0">
                <a:latin typeface="Leelawadee" panose="020B0502040204020203" pitchFamily="34" charset="-34"/>
                <a:cs typeface="Leelawadee" panose="020B0502040204020203" pitchFamily="34" charset="-34"/>
              </a:rPr>
            </a:br>
            <a:r>
              <a:rPr lang="en-US" sz="2400" dirty="0" smtClean="0">
                <a:latin typeface="+mj-lt"/>
                <a:cs typeface="Leelawadee" panose="020B0502040204020203" pitchFamily="34" charset="-34"/>
              </a:rPr>
              <a:t>Competitive cycling events </a:t>
            </a:r>
            <a:r>
              <a:rPr lang="en-US" sz="2400" dirty="0">
                <a:latin typeface="+mj-lt"/>
                <a:cs typeface="Leelawadee" panose="020B0502040204020203" pitchFamily="34" charset="-34"/>
              </a:rPr>
              <a:t>held within the </a:t>
            </a:r>
            <a:r>
              <a:rPr lang="en-US" sz="2400" dirty="0" smtClean="0">
                <a:latin typeface="+mj-lt"/>
                <a:cs typeface="Leelawadee" panose="020B0502040204020203" pitchFamily="34" charset="-34"/>
              </a:rPr>
              <a:t>Washington, North Idaho, </a:t>
            </a:r>
            <a:r>
              <a:rPr lang="en-US" sz="2400" dirty="0">
                <a:latin typeface="+mj-lt"/>
                <a:cs typeface="Leelawadee" panose="020B0502040204020203" pitchFamily="34" charset="-34"/>
              </a:rPr>
              <a:t>and Oregon borders </a:t>
            </a:r>
            <a:r>
              <a:rPr lang="en-US" sz="2400" dirty="0" smtClean="0">
                <a:latin typeface="+mj-lt"/>
                <a:cs typeface="Leelawadee" panose="020B0502040204020203" pitchFamily="34" charset="-34"/>
              </a:rPr>
              <a:t>of the WSBA that </a:t>
            </a:r>
            <a:r>
              <a:rPr lang="en-US" sz="2400" dirty="0">
                <a:latin typeface="+mj-lt"/>
                <a:cs typeface="Leelawadee" panose="020B0502040204020203" pitchFamily="34" charset="-34"/>
              </a:rPr>
              <a:t>are not sanctioned by another local association or governing body </a:t>
            </a:r>
            <a:r>
              <a:rPr lang="en-US" sz="2400" dirty="0" smtClean="0">
                <a:latin typeface="+mj-lt"/>
                <a:cs typeface="Leelawadee" panose="020B0502040204020203" pitchFamily="34" charset="-34"/>
              </a:rPr>
              <a:t>are listed </a:t>
            </a:r>
            <a:r>
              <a:rPr lang="en-US" sz="2400" dirty="0">
                <a:latin typeface="+mj-lt"/>
                <a:cs typeface="Leelawadee" panose="020B0502040204020203" pitchFamily="34" charset="-34"/>
              </a:rPr>
              <a:t>on the WSBA calendar. </a:t>
            </a:r>
            <a:r>
              <a:rPr lang="en-US" sz="2400" dirty="0" smtClean="0">
                <a:latin typeface="+mj-lt"/>
                <a:cs typeface="Leelawadee" panose="020B0502040204020203" pitchFamily="34" charset="-34"/>
              </a:rPr>
              <a:t> The calendar includes road, track, cyclocross, cross country, enduro, downhill, and other cycling events.</a:t>
            </a:r>
            <a:endParaRPr lang="en-US" sz="2400" dirty="0">
              <a:latin typeface="+mj-lt"/>
              <a:cs typeface="Leelawadee" panose="020B0502040204020203" pitchFamily="34" charset="-34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5893"/>
            <a:ext cx="4267200" cy="3048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80749" y="0"/>
            <a:ext cx="963251" cy="9632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64613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73617" y="52667"/>
            <a:ext cx="4783755" cy="2122642"/>
          </a:xfrm>
        </p:spPr>
        <p:txBody>
          <a:bodyPr>
            <a:noAutofit/>
          </a:bodyPr>
          <a:lstStyle/>
          <a:p>
            <a:r>
              <a:rPr lang="en-US" sz="4200" dirty="0" smtClean="0"/>
              <a:t>WSBA Equipment Rental Program and Fee Discount</a:t>
            </a:r>
            <a:endParaRPr lang="en-US" sz="4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3255" y="2107932"/>
            <a:ext cx="8710863" cy="4456497"/>
          </a:xfrm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200" dirty="0" smtClean="0">
                <a:latin typeface="+mj-lt"/>
              </a:rPr>
              <a:t>The WSBA provides equipment rental for races of all kinds and sizes.  New in 2016 were rental fee discounts for qualifying events:​</a:t>
            </a:r>
            <a:br>
              <a:rPr lang="en-US" sz="2200" dirty="0" smtClean="0">
                <a:latin typeface="+mj-lt"/>
              </a:rPr>
            </a:br>
            <a:r>
              <a:rPr lang="en-US" sz="2200" b="1" dirty="0" smtClean="0">
                <a:latin typeface="+mj-lt"/>
              </a:rPr>
              <a:t>50</a:t>
            </a:r>
            <a:r>
              <a:rPr lang="en-US" sz="2200" b="1" dirty="0">
                <a:latin typeface="+mj-lt"/>
              </a:rPr>
              <a:t>% off standard rental fees for </a:t>
            </a:r>
            <a:r>
              <a:rPr lang="en-US" sz="2200" b="1" dirty="0" smtClean="0">
                <a:latin typeface="+mj-lt"/>
              </a:rPr>
              <a:t>an event that </a:t>
            </a:r>
            <a:r>
              <a:rPr lang="en-US" sz="2200" dirty="0" smtClean="0">
                <a:latin typeface="+mj-lt"/>
              </a:rPr>
              <a:t>offers </a:t>
            </a:r>
            <a:r>
              <a:rPr lang="en-US" sz="2200" dirty="0">
                <a:latin typeface="+mj-lt"/>
              </a:rPr>
              <a:t>3 or more junior </a:t>
            </a:r>
            <a:r>
              <a:rPr lang="en-US" sz="2200" dirty="0" smtClean="0">
                <a:latin typeface="+mj-lt"/>
              </a:rPr>
              <a:t>or women’s categories run </a:t>
            </a:r>
            <a:r>
              <a:rPr lang="en-US" sz="2200" dirty="0">
                <a:latin typeface="+mj-lt"/>
              </a:rPr>
              <a:t>separately within the race day </a:t>
            </a:r>
            <a:r>
              <a:rPr lang="en-US" sz="2200" dirty="0" smtClean="0">
                <a:latin typeface="+mj-lt"/>
              </a:rPr>
              <a:t>schedule and/or is a new </a:t>
            </a:r>
            <a:r>
              <a:rPr lang="en-US" sz="2200" dirty="0">
                <a:latin typeface="+mj-lt"/>
              </a:rPr>
              <a:t>event </a:t>
            </a:r>
            <a:r>
              <a:rPr lang="en-US" sz="2200" dirty="0" smtClean="0">
                <a:latin typeface="+mj-lt"/>
              </a:rPr>
              <a:t>within </a:t>
            </a:r>
            <a:r>
              <a:rPr lang="en-US" sz="2200" dirty="0">
                <a:latin typeface="+mj-lt"/>
              </a:rPr>
              <a:t>the WSBA </a:t>
            </a:r>
            <a:r>
              <a:rPr lang="en-US" sz="2200" dirty="0" smtClean="0">
                <a:latin typeface="+mj-lt"/>
              </a:rPr>
              <a:t>region </a:t>
            </a:r>
            <a:r>
              <a:rPr lang="en-US" sz="2200" dirty="0">
                <a:latin typeface="+mj-lt"/>
              </a:rPr>
              <a:t>that:</a:t>
            </a:r>
          </a:p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lang="en-US" sz="2200" dirty="0">
                <a:latin typeface="+mj-lt"/>
              </a:rPr>
              <a:t>Uses a venue/park/locale that has never previously hosted a competitive cycling event;</a:t>
            </a:r>
          </a:p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lang="en-US" sz="2200" dirty="0">
                <a:latin typeface="+mj-lt"/>
              </a:rPr>
              <a:t>Uses a venue/park/locale that has not hosted a competitive cycling event in the last 2 years</a:t>
            </a:r>
            <a:r>
              <a:rPr lang="en-US" sz="2200" dirty="0" smtClean="0">
                <a:latin typeface="+mj-lt"/>
              </a:rPr>
              <a:t>; or</a:t>
            </a:r>
            <a:endParaRPr lang="en-US" sz="2200" dirty="0">
              <a:latin typeface="+mj-lt"/>
            </a:endParaRPr>
          </a:p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lang="en-US" sz="2200" dirty="0" smtClean="0">
                <a:latin typeface="+mj-lt"/>
              </a:rPr>
              <a:t>Is </a:t>
            </a:r>
            <a:r>
              <a:rPr lang="en-US" sz="2200" dirty="0">
                <a:latin typeface="+mj-lt"/>
              </a:rPr>
              <a:t>an existing event that opts for USAC sanctioning for the current year and has not been USAC sanctioned in the previous 2 years.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200" b="1" dirty="0" smtClean="0">
                <a:latin typeface="+mj-lt"/>
              </a:rPr>
              <a:t>100</a:t>
            </a:r>
            <a:r>
              <a:rPr lang="en-US" sz="2200" b="1" dirty="0">
                <a:latin typeface="+mj-lt"/>
              </a:rPr>
              <a:t>% off </a:t>
            </a:r>
            <a:r>
              <a:rPr lang="en-US" sz="2200" b="1" dirty="0" smtClean="0">
                <a:latin typeface="+mj-lt"/>
              </a:rPr>
              <a:t>standard </a:t>
            </a:r>
            <a:r>
              <a:rPr lang="en-US" sz="2200" b="1" dirty="0">
                <a:latin typeface="+mj-lt"/>
              </a:rPr>
              <a:t>rental fees for </a:t>
            </a:r>
            <a:r>
              <a:rPr lang="en-US" sz="2200" b="1" dirty="0" smtClean="0">
                <a:latin typeface="+mj-lt"/>
              </a:rPr>
              <a:t>an event designated </a:t>
            </a:r>
            <a:r>
              <a:rPr lang="en-US" sz="2200" b="1" dirty="0">
                <a:latin typeface="+mj-lt"/>
              </a:rPr>
              <a:t>as </a:t>
            </a:r>
            <a:r>
              <a:rPr lang="en-US" sz="2200" b="1" dirty="0" smtClean="0">
                <a:latin typeface="+mj-lt"/>
              </a:rPr>
              <a:t>a WSBA championship.</a:t>
            </a:r>
            <a:r>
              <a:rPr lang="en-US" sz="2200" b="1" dirty="0">
                <a:latin typeface="+mj-lt"/>
              </a:rPr>
              <a:t> </a:t>
            </a:r>
            <a:endParaRPr lang="en-US" sz="2200" dirty="0">
              <a:latin typeface="+mj-lt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63323" y="0"/>
            <a:ext cx="4326553" cy="150571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80749" y="0"/>
            <a:ext cx="963251" cy="9632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1230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55394" y="319576"/>
            <a:ext cx="4071486" cy="1690689"/>
          </a:xfrm>
        </p:spPr>
        <p:txBody>
          <a:bodyPr>
            <a:normAutofit/>
          </a:bodyPr>
          <a:lstStyle/>
          <a:p>
            <a:r>
              <a:rPr lang="en-US" sz="4200" dirty="0" smtClean="0"/>
              <a:t>WSBA New </a:t>
            </a:r>
            <a:br>
              <a:rPr lang="en-US" sz="4200" dirty="0" smtClean="0"/>
            </a:br>
            <a:r>
              <a:rPr lang="en-US" sz="4200" dirty="0" smtClean="0"/>
              <a:t>Event Subsidies</a:t>
            </a:r>
            <a:endParaRPr lang="en-US" sz="4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34166" y="2444816"/>
            <a:ext cx="7886700" cy="4117157"/>
          </a:xfrm>
        </p:spPr>
        <p:txBody>
          <a:bodyPr>
            <a:normAutofit fontScale="92500" lnSpcReduction="10000"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dirty="0" smtClean="0"/>
              <a:t/>
            </a:r>
            <a:br>
              <a:rPr lang="en-US" dirty="0" smtClean="0"/>
            </a:br>
            <a:r>
              <a:rPr lang="en-US" sz="2400" dirty="0" smtClean="0">
                <a:latin typeface="+mj-lt"/>
              </a:rPr>
              <a:t>The New Event Subsidy Program launched in 2016 helps promoters add new events or evolve existing events which support growth for the WSBA membership and the competitive cycling community as a whole.  Growth in the sport happened with the addition of these events receiving subsidies from the WSBA this year:  </a:t>
            </a:r>
          </a:p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lang="en-US" i="1" dirty="0" smtClean="0">
                <a:latin typeface="+mj-lt"/>
              </a:rPr>
              <a:t>Poulsbo Twilight Criterium </a:t>
            </a:r>
          </a:p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lang="en-US" i="1" dirty="0" smtClean="0">
                <a:latin typeface="+mj-lt"/>
              </a:rPr>
              <a:t>Skagit Flats Circuit Race </a:t>
            </a:r>
          </a:p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lang="en-US" i="1" dirty="0">
                <a:latin typeface="+mj-lt"/>
              </a:rPr>
              <a:t>N</a:t>
            </a:r>
            <a:r>
              <a:rPr lang="en-US" i="1" dirty="0" smtClean="0">
                <a:latin typeface="+mj-lt"/>
              </a:rPr>
              <a:t>ew USAC-sanctioned races at Pacific Raceways</a:t>
            </a:r>
          </a:p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lang="en-US" i="1" dirty="0" smtClean="0">
                <a:latin typeface="+mj-lt"/>
              </a:rPr>
              <a:t>Take a Girl Mountain Biking Day</a:t>
            </a:r>
          </a:p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lang="en-US" i="1" dirty="0" smtClean="0">
                <a:latin typeface="+mj-lt"/>
              </a:rPr>
              <a:t>Emerald Time Trial</a:t>
            </a:r>
          </a:p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lang="en-US" sz="2400" i="1" dirty="0" smtClean="0">
                <a:latin typeface="+mj-lt"/>
              </a:rPr>
              <a:t>WSBA </a:t>
            </a:r>
            <a:r>
              <a:rPr lang="en-US" sz="2400" i="1" dirty="0" err="1" smtClean="0">
                <a:latin typeface="+mj-lt"/>
              </a:rPr>
              <a:t>Cyclocross</a:t>
            </a:r>
            <a:r>
              <a:rPr lang="en-US" sz="2400" i="1" dirty="0" smtClean="0">
                <a:latin typeface="+mj-lt"/>
              </a:rPr>
              <a:t> Championship</a:t>
            </a:r>
            <a:endParaRPr lang="en-US" sz="2400" i="1" dirty="0">
              <a:latin typeface="+mj-lt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39241" y="0"/>
            <a:ext cx="963251" cy="96325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34225"/>
            <a:ext cx="3719077" cy="19949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26229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96403" y="749202"/>
            <a:ext cx="3657601" cy="1325563"/>
          </a:xfrm>
        </p:spPr>
        <p:txBody>
          <a:bodyPr>
            <a:normAutofit/>
          </a:bodyPr>
          <a:lstStyle/>
          <a:p>
            <a:r>
              <a:rPr lang="en-US" sz="4200" dirty="0" smtClean="0"/>
              <a:t>WSBA Number Sponsor</a:t>
            </a:r>
            <a:endParaRPr lang="en-US" sz="4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5760" y="2618071"/>
            <a:ext cx="8162223" cy="3770647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dirty="0" smtClean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400" dirty="0" smtClean="0">
                <a:latin typeface="+mj-lt"/>
              </a:rPr>
              <a:t>Your </a:t>
            </a:r>
            <a:r>
              <a:rPr lang="en-US" sz="2400" dirty="0">
                <a:latin typeface="+mj-lt"/>
              </a:rPr>
              <a:t>2016 WSBA bib and frame numbers </a:t>
            </a:r>
            <a:r>
              <a:rPr lang="en-US" sz="2400" dirty="0" smtClean="0">
                <a:latin typeface="+mj-lt"/>
              </a:rPr>
              <a:t>were sponsored by a generous grant from Völkl </a:t>
            </a:r>
            <a:r>
              <a:rPr lang="en-US" sz="2400" dirty="0">
                <a:latin typeface="+mj-lt"/>
              </a:rPr>
              <a:t>Skis.  </a:t>
            </a:r>
            <a:r>
              <a:rPr lang="en-US" sz="2400" dirty="0" smtClean="0">
                <a:latin typeface="+mj-lt"/>
              </a:rPr>
              <a:t>In prior years, the WSBA paid approximately </a:t>
            </a:r>
            <a:r>
              <a:rPr lang="en-US" sz="2400" dirty="0">
                <a:latin typeface="+mj-lt"/>
              </a:rPr>
              <a:t>$16,000 </a:t>
            </a:r>
            <a:r>
              <a:rPr lang="en-US" sz="2400" dirty="0" smtClean="0">
                <a:latin typeface="+mj-lt"/>
              </a:rPr>
              <a:t>each </a:t>
            </a:r>
            <a:r>
              <a:rPr lang="en-US" sz="2400" dirty="0">
                <a:latin typeface="+mj-lt"/>
              </a:rPr>
              <a:t>year for the bib </a:t>
            </a:r>
            <a:r>
              <a:rPr lang="en-US" sz="2400" dirty="0" smtClean="0">
                <a:latin typeface="+mj-lt"/>
              </a:rPr>
              <a:t>and </a:t>
            </a:r>
            <a:r>
              <a:rPr lang="en-US" sz="2400" dirty="0">
                <a:latin typeface="+mj-lt"/>
              </a:rPr>
              <a:t>frame </a:t>
            </a:r>
            <a:r>
              <a:rPr lang="en-US" sz="2400" dirty="0" smtClean="0">
                <a:latin typeface="+mj-lt"/>
              </a:rPr>
              <a:t>numbers.  This cost broke out as $</a:t>
            </a:r>
            <a:r>
              <a:rPr lang="en-US" sz="2400" dirty="0">
                <a:latin typeface="+mj-lt"/>
              </a:rPr>
              <a:t>12.50 per </a:t>
            </a:r>
            <a:r>
              <a:rPr lang="en-US" sz="2400" dirty="0" smtClean="0">
                <a:latin typeface="+mj-lt"/>
              </a:rPr>
              <a:t>member and constituted 25</a:t>
            </a:r>
            <a:r>
              <a:rPr lang="en-US" sz="2400" dirty="0">
                <a:latin typeface="+mj-lt"/>
              </a:rPr>
              <a:t>% of </a:t>
            </a:r>
            <a:r>
              <a:rPr lang="en-US" sz="2400" dirty="0" smtClean="0">
                <a:latin typeface="+mj-lt"/>
              </a:rPr>
              <a:t>the total WSBA budget in </a:t>
            </a:r>
            <a:r>
              <a:rPr lang="en-US" sz="2400" dirty="0">
                <a:latin typeface="+mj-lt"/>
              </a:rPr>
              <a:t>2015</a:t>
            </a:r>
            <a:r>
              <a:rPr lang="en-US" sz="2400" dirty="0" smtClean="0">
                <a:latin typeface="+mj-lt"/>
              </a:rPr>
              <a:t>.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sz="2400" dirty="0" smtClean="0">
              <a:latin typeface="+mj-lt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2400" dirty="0" smtClean="0">
                <a:latin typeface="+mj-lt"/>
              </a:rPr>
              <a:t>This program will continue in 2017.</a:t>
            </a:r>
            <a:endParaRPr lang="en-US" sz="2400" dirty="0">
              <a:latin typeface="+mj-lt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3194749" cy="236871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80749" y="26471"/>
            <a:ext cx="963251" cy="9632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6524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39013" y="886249"/>
            <a:ext cx="4023361" cy="1325563"/>
          </a:xfrm>
        </p:spPr>
        <p:txBody>
          <a:bodyPr>
            <a:normAutofit/>
          </a:bodyPr>
          <a:lstStyle/>
          <a:p>
            <a:r>
              <a:rPr lang="en-US" sz="4200" dirty="0" smtClean="0"/>
              <a:t>USAC Beginning Racer Program</a:t>
            </a:r>
            <a:endParaRPr lang="en-US" sz="4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4239" y="2846721"/>
            <a:ext cx="8565758" cy="4011279"/>
          </a:xfrm>
        </p:spPr>
        <p:txBody>
          <a:bodyPr>
            <a:normAutofit fontScale="25000" lnSpcReduction="20000"/>
          </a:bodyPr>
          <a:lstStyle/>
          <a:p>
            <a:pPr marL="0" indent="0" fontAlgn="base">
              <a:lnSpc>
                <a:spcPct val="120000"/>
              </a:lnSpc>
              <a:buNone/>
            </a:pPr>
            <a:r>
              <a:rPr lang="en-US" sz="3800" dirty="0" smtClean="0">
                <a:latin typeface="+mj-lt"/>
              </a:rPr>
              <a:t/>
            </a:r>
            <a:br>
              <a:rPr lang="en-US" sz="3800" dirty="0" smtClean="0">
                <a:latin typeface="+mj-lt"/>
              </a:rPr>
            </a:br>
            <a:r>
              <a:rPr lang="en-US" sz="9600" dirty="0" smtClean="0">
                <a:latin typeface="+mj-lt"/>
              </a:rPr>
              <a:t>In collaboration with </a:t>
            </a:r>
            <a:r>
              <a:rPr lang="en-US" sz="9600" dirty="0">
                <a:latin typeface="+mj-lt"/>
              </a:rPr>
              <a:t>the WSBA </a:t>
            </a:r>
            <a:r>
              <a:rPr lang="en-US" sz="9600" dirty="0" smtClean="0">
                <a:latin typeface="+mj-lt"/>
              </a:rPr>
              <a:t>and USA Cycling, Cycle U offered “learn </a:t>
            </a:r>
            <a:r>
              <a:rPr lang="en-US" sz="9600" dirty="0">
                <a:latin typeface="+mj-lt"/>
              </a:rPr>
              <a:t>how to road race” </a:t>
            </a:r>
            <a:r>
              <a:rPr lang="en-US" sz="9600" dirty="0" smtClean="0">
                <a:latin typeface="+mj-lt"/>
              </a:rPr>
              <a:t>clinics.  The goals of this Beginning </a:t>
            </a:r>
            <a:r>
              <a:rPr lang="en-US" sz="9600" dirty="0">
                <a:latin typeface="+mj-lt"/>
              </a:rPr>
              <a:t>Racer </a:t>
            </a:r>
            <a:r>
              <a:rPr lang="en-US" sz="9600" dirty="0" smtClean="0">
                <a:latin typeface="+mj-lt"/>
              </a:rPr>
              <a:t>Program were </a:t>
            </a:r>
            <a:r>
              <a:rPr lang="en-US" sz="9600" dirty="0">
                <a:latin typeface="+mj-lt"/>
              </a:rPr>
              <a:t>to help create a safer and larger NW peloton for </a:t>
            </a:r>
            <a:r>
              <a:rPr lang="en-US" sz="9600" dirty="0" smtClean="0">
                <a:latin typeface="+mj-lt"/>
              </a:rPr>
              <a:t>women</a:t>
            </a:r>
            <a:r>
              <a:rPr lang="en-US" sz="9600" dirty="0">
                <a:latin typeface="+mj-lt"/>
              </a:rPr>
              <a:t>, </a:t>
            </a:r>
            <a:r>
              <a:rPr lang="en-US" sz="9600" dirty="0" smtClean="0">
                <a:latin typeface="+mj-lt"/>
              </a:rPr>
              <a:t>men, </a:t>
            </a:r>
            <a:r>
              <a:rPr lang="en-US" sz="9600" dirty="0">
                <a:latin typeface="+mj-lt"/>
              </a:rPr>
              <a:t>and </a:t>
            </a:r>
            <a:r>
              <a:rPr lang="en-US" sz="9600" dirty="0" smtClean="0">
                <a:latin typeface="+mj-lt"/>
              </a:rPr>
              <a:t>juniors </a:t>
            </a:r>
            <a:r>
              <a:rPr lang="en-US" sz="9600" dirty="0">
                <a:latin typeface="+mj-lt"/>
              </a:rPr>
              <a:t>and </a:t>
            </a:r>
            <a:r>
              <a:rPr lang="en-US" sz="9600" dirty="0" smtClean="0">
                <a:latin typeface="+mj-lt"/>
              </a:rPr>
              <a:t>to teach </a:t>
            </a:r>
            <a:r>
              <a:rPr lang="en-US" sz="9600" dirty="0">
                <a:latin typeface="+mj-lt"/>
              </a:rPr>
              <a:t>more people the joys of fast riding in a group or race environment.</a:t>
            </a:r>
          </a:p>
          <a:p>
            <a:pPr marL="0" indent="0" fontAlgn="base">
              <a:lnSpc>
                <a:spcPct val="120000"/>
              </a:lnSpc>
              <a:buNone/>
            </a:pPr>
            <a:r>
              <a:rPr lang="en-US" sz="9600" dirty="0" smtClean="0">
                <a:latin typeface="+mj-lt"/>
              </a:rPr>
              <a:t>The WSBA supported participation in this program with a subsidy of the clinic fees for WSBA members. Clinics were typically held at a road race venue so that riders could race immediately</a:t>
            </a:r>
            <a:br>
              <a:rPr lang="en-US" sz="9600" dirty="0" smtClean="0">
                <a:latin typeface="+mj-lt"/>
              </a:rPr>
            </a:br>
            <a:r>
              <a:rPr lang="en-US" sz="9600" dirty="0" smtClean="0">
                <a:latin typeface="+mj-lt"/>
              </a:rPr>
              <a:t>after practicing skills in the clinics.  Riders earned </a:t>
            </a:r>
            <a:br>
              <a:rPr lang="en-US" sz="9600" dirty="0" smtClean="0">
                <a:latin typeface="+mj-lt"/>
              </a:rPr>
            </a:br>
            <a:r>
              <a:rPr lang="en-US" sz="9600" dirty="0" smtClean="0">
                <a:latin typeface="+mj-lt"/>
              </a:rPr>
              <a:t>USAC upgrade points at each clinic.</a:t>
            </a:r>
            <a:endParaRPr lang="en-US" sz="9600" dirty="0">
              <a:latin typeface="+mj-lt"/>
            </a:endParaRP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80749" y="0"/>
            <a:ext cx="963251" cy="96325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5524" y="143225"/>
            <a:ext cx="2142583" cy="257109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72498" y="5977288"/>
            <a:ext cx="1971502" cy="880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79280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72339"/>
            <a:ext cx="4701181" cy="223306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06186" y="614710"/>
            <a:ext cx="3484346" cy="1690689"/>
          </a:xfrm>
        </p:spPr>
        <p:txBody>
          <a:bodyPr>
            <a:normAutofit/>
          </a:bodyPr>
          <a:lstStyle/>
          <a:p>
            <a:r>
              <a:rPr lang="en-US" sz="4200" dirty="0" smtClean="0"/>
              <a:t>WSBA Championships</a:t>
            </a:r>
            <a:endParaRPr lang="en-US" sz="4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6262" y="2305400"/>
            <a:ext cx="7886700" cy="3693645"/>
          </a:xfrm>
        </p:spPr>
        <p:txBody>
          <a:bodyPr/>
          <a:lstStyle/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1026" name="Picture 2" descr="Absolute Mortgag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260" y="5999044"/>
            <a:ext cx="2105178" cy="5128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Content Placeholder 2"/>
          <p:cNvSpPr txBox="1">
            <a:spLocks/>
          </p:cNvSpPr>
          <p:nvPr/>
        </p:nvSpPr>
        <p:spPr>
          <a:xfrm>
            <a:off x="774260" y="3041582"/>
            <a:ext cx="7396864" cy="2221280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sz="2400" dirty="0" smtClean="0">
                <a:latin typeface="+mj-lt"/>
              </a:rPr>
              <a:t>Thanks to generous sponsorship from Absolute Mortgage, JL Velo, and Ballard Station Public House, the category winners at every WSBA championship race this year were awarded a </a:t>
            </a:r>
            <a:r>
              <a:rPr lang="en-US" sz="2400" b="1" dirty="0" smtClean="0">
                <a:latin typeface="+mj-lt"/>
              </a:rPr>
              <a:t>free champion’s jersey </a:t>
            </a:r>
            <a:r>
              <a:rPr lang="en-US" sz="2400" dirty="0" smtClean="0">
                <a:latin typeface="+mj-lt"/>
              </a:rPr>
              <a:t>at the race finish.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endParaRPr lang="en-US" sz="2400" dirty="0" smtClean="0">
              <a:latin typeface="+mj-lt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sz="2400" dirty="0" smtClean="0">
                <a:latin typeface="+mj-lt"/>
              </a:rPr>
              <a:t>Congratulations to all 83 2016 WSBA champions!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77436" y="5999045"/>
            <a:ext cx="1428750" cy="47625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69910" y="5999044"/>
            <a:ext cx="1256837" cy="47589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171124" y="0"/>
            <a:ext cx="963251" cy="9632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80831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10099" y="237111"/>
            <a:ext cx="4533900" cy="2125089"/>
          </a:xfrm>
        </p:spPr>
        <p:txBody>
          <a:bodyPr>
            <a:normAutofit/>
          </a:bodyPr>
          <a:lstStyle/>
          <a:p>
            <a:r>
              <a:rPr lang="en-US" sz="4200" dirty="0" smtClean="0"/>
              <a:t>USAC Talent ID Camps for Juniors</a:t>
            </a:r>
            <a:br>
              <a:rPr lang="en-US" sz="4200" dirty="0" smtClean="0"/>
            </a:br>
            <a:r>
              <a:rPr lang="en-US" sz="4200" dirty="0" smtClean="0"/>
              <a:t>(road and cross)</a:t>
            </a:r>
            <a:endParaRPr lang="en-US" sz="42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4171950" cy="2125088"/>
          </a:xfrm>
        </p:spPr>
      </p:pic>
      <p:sp>
        <p:nvSpPr>
          <p:cNvPr id="5" name="TextBox 4"/>
          <p:cNvSpPr txBox="1"/>
          <p:nvPr/>
        </p:nvSpPr>
        <p:spPr>
          <a:xfrm>
            <a:off x="71437" y="2362200"/>
            <a:ext cx="9077325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latin typeface="+mj-lt"/>
              </a:rPr>
              <a:t>“I </a:t>
            </a:r>
            <a:r>
              <a:rPr lang="en-US" sz="1600" dirty="0">
                <a:latin typeface="+mj-lt"/>
              </a:rPr>
              <a:t>had an amazing time at Montana Cross Camp and I'm thankful for the incredible opportunity it was. I walked away with valuable knowledge that will help me during the upcoming season as I make my bid for the world championship team. Thank you for your </a:t>
            </a:r>
            <a:r>
              <a:rPr lang="en-US" sz="1600" dirty="0" smtClean="0">
                <a:latin typeface="+mj-lt"/>
              </a:rPr>
              <a:t>support.”  </a:t>
            </a:r>
            <a:r>
              <a:rPr lang="en-US" sz="1600" i="1" dirty="0" smtClean="0">
                <a:latin typeface="+mj-lt"/>
              </a:rPr>
              <a:t>Scott Funston (now Ranked 35 in World </a:t>
            </a:r>
            <a:r>
              <a:rPr lang="en-US" sz="1600" i="1" smtClean="0">
                <a:latin typeface="+mj-lt"/>
              </a:rPr>
              <a:t>UCI ratings)</a:t>
            </a:r>
            <a:r>
              <a:rPr lang="en-US" sz="1600" dirty="0" smtClean="0">
                <a:latin typeface="+mj-lt"/>
              </a:rPr>
              <a:t/>
            </a:r>
            <a:br>
              <a:rPr lang="en-US" sz="1600" dirty="0" smtClean="0">
                <a:latin typeface="+mj-lt"/>
              </a:rPr>
            </a:br>
            <a:endParaRPr lang="en-US" sz="1600" dirty="0">
              <a:latin typeface="+mj-lt"/>
            </a:endParaRPr>
          </a:p>
          <a:p>
            <a:r>
              <a:rPr lang="en-US" sz="1600" dirty="0" smtClean="0">
                <a:latin typeface="+mj-lt"/>
              </a:rPr>
              <a:t>“The </a:t>
            </a:r>
            <a:r>
              <a:rPr lang="en-US" sz="1600" dirty="0">
                <a:latin typeface="+mj-lt"/>
              </a:rPr>
              <a:t>things that I learned at camp will help me in training, at races, and in my daily </a:t>
            </a:r>
            <a:r>
              <a:rPr lang="en-US" sz="1600" dirty="0" smtClean="0">
                <a:latin typeface="+mj-lt"/>
              </a:rPr>
              <a:t>life…. Thank </a:t>
            </a:r>
            <a:r>
              <a:rPr lang="en-US" sz="1600" dirty="0">
                <a:latin typeface="+mj-lt"/>
              </a:rPr>
              <a:t>you to all the members and sponsors of WSBA for supporting such a great organization. </a:t>
            </a:r>
            <a:r>
              <a:rPr lang="en-US" sz="1600" dirty="0" smtClean="0">
                <a:latin typeface="+mj-lt"/>
              </a:rPr>
              <a:t>Your </a:t>
            </a:r>
            <a:r>
              <a:rPr lang="en-US" sz="1600" dirty="0">
                <a:latin typeface="+mj-lt"/>
              </a:rPr>
              <a:t>support to them gave me the opportunity to go to this camp so thank you all so much</a:t>
            </a:r>
            <a:r>
              <a:rPr lang="en-US" sz="1600" dirty="0" smtClean="0">
                <a:latin typeface="+mj-lt"/>
              </a:rPr>
              <a:t>.”   </a:t>
            </a:r>
            <a:r>
              <a:rPr lang="en-US" sz="1600" i="1" dirty="0" smtClean="0">
                <a:latin typeface="+mj-lt"/>
              </a:rPr>
              <a:t>Gabrielle Lehnert</a:t>
            </a:r>
          </a:p>
          <a:p>
            <a:endParaRPr lang="en-US" sz="1600" i="1" dirty="0">
              <a:latin typeface="+mj-lt"/>
            </a:endParaRPr>
          </a:p>
          <a:p>
            <a:r>
              <a:rPr lang="en-US" sz="1600" dirty="0" smtClean="0">
                <a:latin typeface="+mj-lt"/>
              </a:rPr>
              <a:t>“I </a:t>
            </a:r>
            <a:r>
              <a:rPr lang="en-US" sz="1600" dirty="0">
                <a:latin typeface="+mj-lt"/>
              </a:rPr>
              <a:t>was lucky </a:t>
            </a:r>
            <a:r>
              <a:rPr lang="en-US" sz="1600" dirty="0" smtClean="0">
                <a:latin typeface="+mj-lt"/>
              </a:rPr>
              <a:t>to </a:t>
            </a:r>
            <a:r>
              <a:rPr lang="en-US" sz="1600" dirty="0">
                <a:latin typeface="+mj-lt"/>
              </a:rPr>
              <a:t>get the chance to attend my second USA Cycling Regional Talent ID camp in Forest </a:t>
            </a:r>
            <a:r>
              <a:rPr lang="en-US" sz="1600" dirty="0" smtClean="0">
                <a:latin typeface="+mj-lt"/>
              </a:rPr>
              <a:t>Grove </a:t>
            </a:r>
            <a:r>
              <a:rPr lang="en-US" sz="1600" dirty="0">
                <a:latin typeface="+mj-lt"/>
              </a:rPr>
              <a:t>because of the generous grant from </a:t>
            </a:r>
            <a:r>
              <a:rPr lang="en-US" sz="1600" dirty="0" smtClean="0">
                <a:latin typeface="+mj-lt"/>
              </a:rPr>
              <a:t>the </a:t>
            </a:r>
            <a:r>
              <a:rPr lang="en-US" sz="1600" dirty="0">
                <a:latin typeface="+mj-lt"/>
              </a:rPr>
              <a:t>WSBA and all its members who support it. I feel so fortunate to have participated in the camp and learned each day I spent there</a:t>
            </a:r>
            <a:r>
              <a:rPr lang="en-US" sz="1600" dirty="0" smtClean="0">
                <a:latin typeface="+mj-lt"/>
              </a:rPr>
              <a:t>.”  </a:t>
            </a:r>
            <a:r>
              <a:rPr lang="en-US" sz="1600" i="1" dirty="0" smtClean="0">
                <a:latin typeface="+mj-lt"/>
              </a:rPr>
              <a:t>Keelan Ontiveros</a:t>
            </a:r>
            <a:endParaRPr lang="en-US" sz="1600" dirty="0" smtClean="0">
              <a:latin typeface="+mj-lt"/>
            </a:endParaRPr>
          </a:p>
          <a:p>
            <a:endParaRPr lang="en-US" sz="1600" dirty="0">
              <a:latin typeface="+mj-lt"/>
            </a:endParaRPr>
          </a:p>
          <a:p>
            <a:r>
              <a:rPr lang="en-US" sz="1600" dirty="0" smtClean="0">
                <a:latin typeface="+mj-lt"/>
              </a:rPr>
              <a:t>“Thank </a:t>
            </a:r>
            <a:r>
              <a:rPr lang="en-US" sz="1600" dirty="0">
                <a:latin typeface="+mj-lt"/>
              </a:rPr>
              <a:t>you to all who support the WSBA with their annual membership. I was granted support to the Talent ID camp in Oregon, which I attended in mid-July. I had a great time learning, meeting new people, and riding bikes! The coaches at the camp discussed a variety of topics, and one interesting session was about junior gearing</a:t>
            </a:r>
            <a:r>
              <a:rPr lang="en-US" sz="1600" dirty="0" smtClean="0">
                <a:latin typeface="+mj-lt"/>
              </a:rPr>
              <a:t>.”  </a:t>
            </a:r>
            <a:r>
              <a:rPr lang="en-US" sz="1600" i="1" dirty="0" smtClean="0">
                <a:latin typeface="+mj-lt"/>
              </a:rPr>
              <a:t> Jasmine Soh</a:t>
            </a:r>
            <a:endParaRPr lang="en-US" sz="1600" i="1" dirty="0">
              <a:latin typeface="+mj-lt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80749" y="0"/>
            <a:ext cx="963251" cy="9632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0236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33500" y="365126"/>
            <a:ext cx="4408370" cy="2002689"/>
          </a:xfrm>
        </p:spPr>
        <p:txBody>
          <a:bodyPr>
            <a:normAutofit/>
          </a:bodyPr>
          <a:lstStyle/>
          <a:p>
            <a:r>
              <a:rPr lang="en-US" sz="4200" dirty="0" smtClean="0"/>
              <a:t>WSBA Junior </a:t>
            </a:r>
            <a:br>
              <a:rPr lang="en-US" sz="4200" dirty="0" smtClean="0"/>
            </a:br>
            <a:r>
              <a:rPr lang="en-US" sz="4200" dirty="0" smtClean="0"/>
              <a:t>Road Development Series</a:t>
            </a:r>
            <a:endParaRPr lang="en-US" sz="4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3630" y="2593374"/>
            <a:ext cx="8778240" cy="4048057"/>
          </a:xfrm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000" dirty="0" smtClean="0">
                <a:latin typeface="+mj-lt"/>
              </a:rPr>
              <a:t>The 2016 WSBA </a:t>
            </a:r>
            <a:r>
              <a:rPr lang="en-US" sz="2000" dirty="0">
                <a:latin typeface="+mj-lt"/>
              </a:rPr>
              <a:t>Junior Road Development Race Series </a:t>
            </a:r>
            <a:r>
              <a:rPr lang="en-US" sz="2000" dirty="0" smtClean="0">
                <a:latin typeface="+mj-lt"/>
              </a:rPr>
              <a:t>was </a:t>
            </a:r>
            <a:r>
              <a:rPr lang="en-US" sz="2000" dirty="0">
                <a:latin typeface="+mj-lt"/>
              </a:rPr>
              <a:t>a </a:t>
            </a:r>
            <a:r>
              <a:rPr lang="en-US" sz="2000" dirty="0" smtClean="0">
                <a:latin typeface="+mj-lt"/>
              </a:rPr>
              <a:t>9-race </a:t>
            </a:r>
            <a:r>
              <a:rPr lang="en-US" sz="2000" dirty="0">
                <a:latin typeface="+mj-lt"/>
              </a:rPr>
              <a:t>points series in </a:t>
            </a:r>
            <a:r>
              <a:rPr lang="en-US" sz="2000" dirty="0" smtClean="0">
                <a:latin typeface="+mj-lt"/>
              </a:rPr>
              <a:t>the WSBA region, including road </a:t>
            </a:r>
            <a:r>
              <a:rPr lang="en-US" sz="2000" dirty="0">
                <a:latin typeface="+mj-lt"/>
              </a:rPr>
              <a:t>races, time trials, </a:t>
            </a:r>
            <a:r>
              <a:rPr lang="en-US" sz="2000" dirty="0" smtClean="0">
                <a:latin typeface="+mj-lt"/>
              </a:rPr>
              <a:t>criteriums, </a:t>
            </a:r>
            <a:r>
              <a:rPr lang="en-US" sz="2000" dirty="0">
                <a:latin typeface="+mj-lt"/>
              </a:rPr>
              <a:t>and stage races. </a:t>
            </a:r>
            <a:r>
              <a:rPr lang="en-US" sz="2000" dirty="0" smtClean="0">
                <a:latin typeface="+mj-lt"/>
              </a:rPr>
              <a:t>All current </a:t>
            </a:r>
            <a:r>
              <a:rPr lang="en-US" sz="2000" dirty="0">
                <a:latin typeface="+mj-lt"/>
              </a:rPr>
              <a:t>WSBA </a:t>
            </a:r>
            <a:r>
              <a:rPr lang="en-US" sz="2000" dirty="0" smtClean="0">
                <a:latin typeface="+mj-lt"/>
              </a:rPr>
              <a:t>junior members were included </a:t>
            </a:r>
            <a:r>
              <a:rPr lang="en-US" sz="2000" dirty="0">
                <a:latin typeface="+mj-lt"/>
              </a:rPr>
              <a:t>in the </a:t>
            </a:r>
            <a:r>
              <a:rPr lang="en-US" sz="2000" dirty="0" smtClean="0">
                <a:latin typeface="+mj-lt"/>
              </a:rPr>
              <a:t>series.</a:t>
            </a:r>
            <a:r>
              <a:rPr lang="en-US" sz="2000" dirty="0">
                <a:latin typeface="+mj-lt"/>
              </a:rPr>
              <a:t> </a:t>
            </a:r>
            <a:br>
              <a:rPr lang="en-US" sz="2000" dirty="0">
                <a:latin typeface="+mj-lt"/>
              </a:rPr>
            </a:br>
            <a:r>
              <a:rPr lang="en-US" sz="2000" dirty="0">
                <a:latin typeface="+mj-lt"/>
              </a:rPr>
              <a:t/>
            </a:r>
            <a:br>
              <a:rPr lang="en-US" sz="2000" dirty="0">
                <a:latin typeface="+mj-lt"/>
              </a:rPr>
            </a:br>
            <a:r>
              <a:rPr lang="en-US" sz="2000" dirty="0" smtClean="0">
                <a:latin typeface="+mj-lt"/>
              </a:rPr>
              <a:t>Two events in the series, the Icebreaker Time Trial and NW Juniors </a:t>
            </a:r>
            <a:r>
              <a:rPr lang="en-US" sz="2000" dirty="0">
                <a:latin typeface="+mj-lt"/>
              </a:rPr>
              <a:t>Stage </a:t>
            </a:r>
            <a:r>
              <a:rPr lang="en-US" sz="2000" dirty="0" smtClean="0">
                <a:latin typeface="+mj-lt"/>
              </a:rPr>
              <a:t>Race, were </a:t>
            </a:r>
            <a:r>
              <a:rPr lang="en-US" sz="2000" dirty="0">
                <a:latin typeface="+mj-lt"/>
              </a:rPr>
              <a:t>also part of the </a:t>
            </a:r>
            <a:r>
              <a:rPr lang="en-US" sz="2000" dirty="0" smtClean="0">
                <a:latin typeface="+mj-lt"/>
              </a:rPr>
              <a:t>national </a:t>
            </a:r>
            <a:r>
              <a:rPr lang="en-US" sz="2000" dirty="0">
                <a:latin typeface="+mj-lt"/>
              </a:rPr>
              <a:t>USA Cycling </a:t>
            </a:r>
            <a:r>
              <a:rPr lang="en-US" sz="2000" dirty="0" smtClean="0">
                <a:latin typeface="+mj-lt"/>
              </a:rPr>
              <a:t>Road </a:t>
            </a:r>
            <a:r>
              <a:rPr lang="en-US" sz="2000" dirty="0">
                <a:latin typeface="+mj-lt"/>
              </a:rPr>
              <a:t>Development Race </a:t>
            </a:r>
            <a:r>
              <a:rPr lang="en-US" sz="2000" dirty="0" smtClean="0">
                <a:latin typeface="+mj-lt"/>
              </a:rPr>
              <a:t>Series (RDRS).  The RDRS </a:t>
            </a:r>
            <a:r>
              <a:rPr lang="en-US" sz="2000" dirty="0">
                <a:latin typeface="+mj-lt"/>
              </a:rPr>
              <a:t>program </a:t>
            </a:r>
            <a:r>
              <a:rPr lang="en-US" sz="2000" dirty="0" smtClean="0">
                <a:latin typeface="+mj-lt"/>
              </a:rPr>
              <a:t>promotes </a:t>
            </a:r>
            <a:r>
              <a:rPr lang="en-US" sz="2000" dirty="0">
                <a:latin typeface="+mj-lt"/>
              </a:rPr>
              <a:t>quality </a:t>
            </a:r>
            <a:r>
              <a:rPr lang="en-US" sz="2000" dirty="0" smtClean="0">
                <a:latin typeface="+mj-lt"/>
              </a:rPr>
              <a:t>junior-age </a:t>
            </a:r>
            <a:r>
              <a:rPr lang="en-US" sz="2000" dirty="0">
                <a:latin typeface="+mj-lt"/>
              </a:rPr>
              <a:t>bicycle racing while providing opportunities for the success and advancement of developing riders. The program seeks to increase the quantity and quality of USA Cycling licensed junior </a:t>
            </a:r>
            <a:r>
              <a:rPr lang="en-US" sz="2000" dirty="0" smtClean="0">
                <a:latin typeface="+mj-lt"/>
              </a:rPr>
              <a:t>riders, </a:t>
            </a:r>
            <a:r>
              <a:rPr lang="en-US" sz="2000" dirty="0">
                <a:latin typeface="+mj-lt"/>
              </a:rPr>
              <a:t>creating a larger pool of talented athletes from which to draw </a:t>
            </a:r>
            <a:r>
              <a:rPr lang="en-US" sz="2000" dirty="0" smtClean="0">
                <a:latin typeface="+mj-lt"/>
              </a:rPr>
              <a:t>national team </a:t>
            </a:r>
            <a:r>
              <a:rPr lang="en-US" sz="2000" dirty="0">
                <a:latin typeface="+mj-lt"/>
              </a:rPr>
              <a:t>athletes. The program is part of a USA Cycling National Development Athlete </a:t>
            </a:r>
            <a:r>
              <a:rPr lang="en-US" sz="2000" dirty="0" smtClean="0">
                <a:latin typeface="+mj-lt"/>
              </a:rPr>
              <a:t>Pathway to help riders progress from their beginning </a:t>
            </a:r>
            <a:r>
              <a:rPr lang="en-US" sz="2000" dirty="0">
                <a:latin typeface="+mj-lt"/>
              </a:rPr>
              <a:t>racing experiences through training camps to </a:t>
            </a:r>
            <a:r>
              <a:rPr lang="en-US" sz="2000" dirty="0" smtClean="0">
                <a:latin typeface="+mj-lt"/>
              </a:rPr>
              <a:t>national teams</a:t>
            </a:r>
            <a:r>
              <a:rPr lang="en-US" sz="2000" dirty="0">
                <a:latin typeface="+mj-lt"/>
              </a:rPr>
              <a:t>. 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80749" y="0"/>
            <a:ext cx="963251" cy="96325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18830"/>
            <a:ext cx="3647976" cy="24395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37745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3627</TotalTime>
  <Words>423</Words>
  <Application>Microsoft Office PowerPoint</Application>
  <PresentationFormat>On-screen Show (4:3)</PresentationFormat>
  <Paragraphs>113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1" baseType="lpstr">
      <vt:lpstr>Arial</vt:lpstr>
      <vt:lpstr>Calibri</vt:lpstr>
      <vt:lpstr>Calibri Light</vt:lpstr>
      <vt:lpstr>Leelawadee</vt:lpstr>
      <vt:lpstr>Office Theme</vt:lpstr>
      <vt:lpstr>2016 WSBA Annual Meeting Agenda </vt:lpstr>
      <vt:lpstr> WSBA Calendar</vt:lpstr>
      <vt:lpstr>WSBA Equipment Rental Program and Fee Discount</vt:lpstr>
      <vt:lpstr>WSBA New  Event Subsidies</vt:lpstr>
      <vt:lpstr>WSBA Number Sponsor</vt:lpstr>
      <vt:lpstr>USAC Beginning Racer Program</vt:lpstr>
      <vt:lpstr>WSBA Championships</vt:lpstr>
      <vt:lpstr>USAC Talent ID Camps for Juniors (road and cross)</vt:lpstr>
      <vt:lpstr>WSBA Junior  Road Development Series</vt:lpstr>
      <vt:lpstr>WSBA Larry Kemp Cycling Camp</vt:lpstr>
      <vt:lpstr>WSBA and Women’s Racing</vt:lpstr>
      <vt:lpstr>PowerPoint Presentation</vt:lpstr>
      <vt:lpstr>PowerPoint Presentation</vt:lpstr>
      <vt:lpstr>PowerPoint Presentation</vt:lpstr>
      <vt:lpstr>RC Rogers 2017 BARR Championship Series</vt:lpstr>
      <vt:lpstr>2016 Slate of Candidates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Martha Walsh</dc:creator>
  <cp:lastModifiedBy>gina kavesh</cp:lastModifiedBy>
  <cp:revision>66</cp:revision>
  <cp:lastPrinted>2016-10-27T19:18:53Z</cp:lastPrinted>
  <dcterms:created xsi:type="dcterms:W3CDTF">2016-09-13T15:03:36Z</dcterms:created>
  <dcterms:modified xsi:type="dcterms:W3CDTF">2016-12-16T15:31:21Z</dcterms:modified>
</cp:coreProperties>
</file>